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5" r:id="rId2"/>
    <p:sldId id="266" r:id="rId3"/>
    <p:sldId id="268" r:id="rId4"/>
    <p:sldId id="267" r:id="rId5"/>
  </p:sldIdLst>
  <p:sldSz cx="6858000" cy="9906000" type="A4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68B"/>
    <a:srgbClr val="F6E8FE"/>
    <a:srgbClr val="0C456A"/>
    <a:srgbClr val="83735B"/>
    <a:srgbClr val="009999"/>
    <a:srgbClr val="57058B"/>
    <a:srgbClr val="E2AC16"/>
    <a:srgbClr val="FFEFEF"/>
    <a:srgbClr val="ECECEC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howGuides="1">
      <p:cViewPr>
        <p:scale>
          <a:sx n="100" d="100"/>
          <a:sy n="100" d="100"/>
        </p:scale>
        <p:origin x="2584" y="-904"/>
      </p:cViewPr>
      <p:guideLst>
        <p:guide orient="horz" pos="313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2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3DB09-22AA-4E90-91E8-6E4D3F6E5EB2}" type="doc">
      <dgm:prSet loTypeId="urn:microsoft.com/office/officeart/2005/8/layout/process2" loCatId="process" qsTypeId="urn:microsoft.com/office/officeart/2005/8/quickstyle/simple1#2" qsCatId="simple" csTypeId="urn:microsoft.com/office/officeart/2005/8/colors/accent0_3#2" csCatId="mainScheme" phldr="1"/>
      <dgm:spPr/>
    </dgm:pt>
    <dgm:pt modelId="{0B035495-81B8-42AE-9DF3-43BB9E2757ED}">
      <dgm:prSet phldrT="[文本]"/>
      <dgm:spPr>
        <a:solidFill>
          <a:srgbClr val="7030A0"/>
        </a:solidFill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报名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3AD9E55-DD76-4DD1-8245-11DBE3F5C928}" type="parTrans" cxnId="{7571851B-4468-45D4-BE0E-6477466E434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0AE9CD-C0DC-4B20-821E-9597706BC323}" type="sibTrans" cxnId="{7571851B-4468-45D4-BE0E-6477466E434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00DB14-1268-414F-8741-15D739C6B7E7}">
      <dgm:prSet phldrT="[文本]"/>
      <dgm:spPr>
        <a:solidFill>
          <a:srgbClr val="7030A0"/>
        </a:solidFill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确认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9F0B93-FF5E-493F-B51F-BB5AF00C81DE}" type="parTrans" cxnId="{A21133BE-4551-4233-AF2B-6E62EEBB84D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EA41D57-D08D-463C-A7C7-48E8A1A33098}" type="sibTrans" cxnId="{A21133BE-4551-4233-AF2B-6E62EEBB84D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43A95D-B612-4DC4-BF5F-70B22E0960C2}">
      <dgm:prSet phldrT="[文本]"/>
      <dgm:spPr>
        <a:solidFill>
          <a:srgbClr val="7030A0"/>
        </a:solidFill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指导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86C4F2E-0675-44AB-9222-F966C397F8EA}" type="parTrans" cxnId="{30A49E1E-608C-4FAC-954A-2CF93281226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0DD363-D366-4856-883B-ADDD7EE1611C}" type="sibTrans" cxnId="{30A49E1E-608C-4FAC-954A-2CF93281226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077D5C5-40D3-42CA-8BB2-67C687BCF0B0}">
      <dgm:prSet phldrT="[文本]"/>
      <dgm:spPr>
        <a:solidFill>
          <a:srgbClr val="7030A0"/>
        </a:solidFill>
      </dgm:spPr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出发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FB3BD2-97B3-4E6A-9272-D559A6816EAD}" type="parTrans" cxnId="{72986CE3-D0F2-49C5-A90D-60853DF2472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22C3DC6-A805-4EA6-B611-FE1655A9BB08}" type="sibTrans" cxnId="{72986CE3-D0F2-49C5-A90D-60853DF2472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45334F-9C6F-4EDD-8830-6F61AB160388}" type="pres">
      <dgm:prSet presAssocID="{5D03DB09-22AA-4E90-91E8-6E4D3F6E5EB2}" presName="linearFlow" presStyleCnt="0">
        <dgm:presLayoutVars>
          <dgm:resizeHandles val="exact"/>
        </dgm:presLayoutVars>
      </dgm:prSet>
      <dgm:spPr/>
    </dgm:pt>
    <dgm:pt modelId="{952E344A-92BA-48BC-B6C7-22163780F3CD}" type="pres">
      <dgm:prSet presAssocID="{0B035495-81B8-42AE-9DF3-43BB9E2757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43E077-E1B1-43E8-886A-02021839BF00}" type="pres">
      <dgm:prSet presAssocID="{3F0AE9CD-C0DC-4B20-821E-9597706BC323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4DA8F314-D155-4879-B140-A0C715F7A59E}" type="pres">
      <dgm:prSet presAssocID="{3F0AE9CD-C0DC-4B20-821E-9597706BC323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096D24EB-1810-4FD7-B0FF-96CAF03C3AC6}" type="pres">
      <dgm:prSet presAssocID="{F800DB14-1268-414F-8741-15D739C6B7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6947FF-A367-4EF8-AF8D-2FD6A59AF22F}" type="pres">
      <dgm:prSet presAssocID="{CEA41D57-D08D-463C-A7C7-48E8A1A33098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1D6F32A6-55ED-4487-B04A-5AD14683397C}" type="pres">
      <dgm:prSet presAssocID="{CEA41D57-D08D-463C-A7C7-48E8A1A33098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1BEE8B5E-E20C-4351-9E71-A190F3910722}" type="pres">
      <dgm:prSet presAssocID="{CD43A95D-B612-4DC4-BF5F-70B22E0960C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F42AE7-6D1D-40E1-B568-09D9AE13CC48}" type="pres">
      <dgm:prSet presAssocID="{3E0DD363-D366-4856-883B-ADDD7EE1611C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D6AA6A68-50A7-4D27-8171-8676C8F357AF}" type="pres">
      <dgm:prSet presAssocID="{3E0DD363-D366-4856-883B-ADDD7EE1611C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36BE09BA-B2FB-45F4-9B31-7AC60CCD8D01}" type="pres">
      <dgm:prSet presAssocID="{D077D5C5-40D3-42CA-8BB2-67C687BCF0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36DB275-76FC-482A-A7B6-0FD70CFAAE7D}" type="presOf" srcId="{F800DB14-1268-414F-8741-15D739C6B7E7}" destId="{096D24EB-1810-4FD7-B0FF-96CAF03C3AC6}" srcOrd="0" destOrd="0" presId="urn:microsoft.com/office/officeart/2005/8/layout/process2"/>
    <dgm:cxn modelId="{7571851B-4468-45D4-BE0E-6477466E434B}" srcId="{5D03DB09-22AA-4E90-91E8-6E4D3F6E5EB2}" destId="{0B035495-81B8-42AE-9DF3-43BB9E2757ED}" srcOrd="0" destOrd="0" parTransId="{43AD9E55-DD76-4DD1-8245-11DBE3F5C928}" sibTransId="{3F0AE9CD-C0DC-4B20-821E-9597706BC323}"/>
    <dgm:cxn modelId="{72986CE3-D0F2-49C5-A90D-60853DF2472D}" srcId="{5D03DB09-22AA-4E90-91E8-6E4D3F6E5EB2}" destId="{D077D5C5-40D3-42CA-8BB2-67C687BCF0B0}" srcOrd="3" destOrd="0" parTransId="{CDFB3BD2-97B3-4E6A-9272-D559A6816EAD}" sibTransId="{F22C3DC6-A805-4EA6-B611-FE1655A9BB08}"/>
    <dgm:cxn modelId="{60713936-4217-4425-A6A1-FA2EF0B09F32}" type="presOf" srcId="{3F0AE9CD-C0DC-4B20-821E-9597706BC323}" destId="{3B43E077-E1B1-43E8-886A-02021839BF00}" srcOrd="0" destOrd="0" presId="urn:microsoft.com/office/officeart/2005/8/layout/process2"/>
    <dgm:cxn modelId="{024344F3-30E7-4EFD-8CC9-536019B60FF4}" type="presOf" srcId="{0B035495-81B8-42AE-9DF3-43BB9E2757ED}" destId="{952E344A-92BA-48BC-B6C7-22163780F3CD}" srcOrd="0" destOrd="0" presId="urn:microsoft.com/office/officeart/2005/8/layout/process2"/>
    <dgm:cxn modelId="{21344DB8-4596-4D60-9D04-51DE98F95E0B}" type="presOf" srcId="{3E0DD363-D366-4856-883B-ADDD7EE1611C}" destId="{2EF42AE7-6D1D-40E1-B568-09D9AE13CC48}" srcOrd="0" destOrd="0" presId="urn:microsoft.com/office/officeart/2005/8/layout/process2"/>
    <dgm:cxn modelId="{61DAB1EB-486B-430F-A721-DB0916B8B95C}" type="presOf" srcId="{3F0AE9CD-C0DC-4B20-821E-9597706BC323}" destId="{4DA8F314-D155-4879-B140-A0C715F7A59E}" srcOrd="1" destOrd="0" presId="urn:microsoft.com/office/officeart/2005/8/layout/process2"/>
    <dgm:cxn modelId="{A21133BE-4551-4233-AF2B-6E62EEBB84D1}" srcId="{5D03DB09-22AA-4E90-91E8-6E4D3F6E5EB2}" destId="{F800DB14-1268-414F-8741-15D739C6B7E7}" srcOrd="1" destOrd="0" parTransId="{4F9F0B93-FF5E-493F-B51F-BB5AF00C81DE}" sibTransId="{CEA41D57-D08D-463C-A7C7-48E8A1A33098}"/>
    <dgm:cxn modelId="{1702CE0C-85ED-49BE-AC32-A0DBDF87F539}" type="presOf" srcId="{CD43A95D-B612-4DC4-BF5F-70B22E0960C2}" destId="{1BEE8B5E-E20C-4351-9E71-A190F3910722}" srcOrd="0" destOrd="0" presId="urn:microsoft.com/office/officeart/2005/8/layout/process2"/>
    <dgm:cxn modelId="{EC181A42-DE2C-4A26-A0CC-E840336392F2}" type="presOf" srcId="{CEA41D57-D08D-463C-A7C7-48E8A1A33098}" destId="{1D6F32A6-55ED-4487-B04A-5AD14683397C}" srcOrd="1" destOrd="0" presId="urn:microsoft.com/office/officeart/2005/8/layout/process2"/>
    <dgm:cxn modelId="{30A49E1E-608C-4FAC-954A-2CF93281226A}" srcId="{5D03DB09-22AA-4E90-91E8-6E4D3F6E5EB2}" destId="{CD43A95D-B612-4DC4-BF5F-70B22E0960C2}" srcOrd="2" destOrd="0" parTransId="{486C4F2E-0675-44AB-9222-F966C397F8EA}" sibTransId="{3E0DD363-D366-4856-883B-ADDD7EE1611C}"/>
    <dgm:cxn modelId="{B764887A-26FD-4E3C-A15D-A67C579B806A}" type="presOf" srcId="{CEA41D57-D08D-463C-A7C7-48E8A1A33098}" destId="{9B6947FF-A367-4EF8-AF8D-2FD6A59AF22F}" srcOrd="0" destOrd="0" presId="urn:microsoft.com/office/officeart/2005/8/layout/process2"/>
    <dgm:cxn modelId="{E3FBB65B-4BE2-4A23-9CD8-93F82DE86BF9}" type="presOf" srcId="{5D03DB09-22AA-4E90-91E8-6E4D3F6E5EB2}" destId="{BA45334F-9C6F-4EDD-8830-6F61AB160388}" srcOrd="0" destOrd="0" presId="urn:microsoft.com/office/officeart/2005/8/layout/process2"/>
    <dgm:cxn modelId="{1C61EB2B-CF92-4303-8CEA-4539E5CF8680}" type="presOf" srcId="{3E0DD363-D366-4856-883B-ADDD7EE1611C}" destId="{D6AA6A68-50A7-4D27-8171-8676C8F357AF}" srcOrd="1" destOrd="0" presId="urn:microsoft.com/office/officeart/2005/8/layout/process2"/>
    <dgm:cxn modelId="{7796165D-0494-47D8-9F3C-35E05C56E20D}" type="presOf" srcId="{D077D5C5-40D3-42CA-8BB2-67C687BCF0B0}" destId="{36BE09BA-B2FB-45F4-9B31-7AC60CCD8D01}" srcOrd="0" destOrd="0" presId="urn:microsoft.com/office/officeart/2005/8/layout/process2"/>
    <dgm:cxn modelId="{B1603F62-0145-4C92-8F87-904AB16E3C52}" type="presParOf" srcId="{BA45334F-9C6F-4EDD-8830-6F61AB160388}" destId="{952E344A-92BA-48BC-B6C7-22163780F3CD}" srcOrd="0" destOrd="0" presId="urn:microsoft.com/office/officeart/2005/8/layout/process2"/>
    <dgm:cxn modelId="{C3699D8F-CBC9-481B-AF2A-1EFC575243B6}" type="presParOf" srcId="{BA45334F-9C6F-4EDD-8830-6F61AB160388}" destId="{3B43E077-E1B1-43E8-886A-02021839BF00}" srcOrd="1" destOrd="0" presId="urn:microsoft.com/office/officeart/2005/8/layout/process2"/>
    <dgm:cxn modelId="{A58D7528-6BD1-4AB4-9208-CB6BE53570CD}" type="presParOf" srcId="{3B43E077-E1B1-43E8-886A-02021839BF00}" destId="{4DA8F314-D155-4879-B140-A0C715F7A59E}" srcOrd="0" destOrd="0" presId="urn:microsoft.com/office/officeart/2005/8/layout/process2"/>
    <dgm:cxn modelId="{26BC4DF0-082D-4437-B154-56CB6362B1D0}" type="presParOf" srcId="{BA45334F-9C6F-4EDD-8830-6F61AB160388}" destId="{096D24EB-1810-4FD7-B0FF-96CAF03C3AC6}" srcOrd="2" destOrd="0" presId="urn:microsoft.com/office/officeart/2005/8/layout/process2"/>
    <dgm:cxn modelId="{9D11EE0B-6724-40C7-8FEA-071EA59D35E9}" type="presParOf" srcId="{BA45334F-9C6F-4EDD-8830-6F61AB160388}" destId="{9B6947FF-A367-4EF8-AF8D-2FD6A59AF22F}" srcOrd="3" destOrd="0" presId="urn:microsoft.com/office/officeart/2005/8/layout/process2"/>
    <dgm:cxn modelId="{3ACFD314-3937-41F6-B84A-F9277DF41066}" type="presParOf" srcId="{9B6947FF-A367-4EF8-AF8D-2FD6A59AF22F}" destId="{1D6F32A6-55ED-4487-B04A-5AD14683397C}" srcOrd="0" destOrd="0" presId="urn:microsoft.com/office/officeart/2005/8/layout/process2"/>
    <dgm:cxn modelId="{1FDFDB90-7AF7-4A72-A098-A0A097D389EF}" type="presParOf" srcId="{BA45334F-9C6F-4EDD-8830-6F61AB160388}" destId="{1BEE8B5E-E20C-4351-9E71-A190F3910722}" srcOrd="4" destOrd="0" presId="urn:microsoft.com/office/officeart/2005/8/layout/process2"/>
    <dgm:cxn modelId="{4F6A5582-61BE-4820-9A54-EE412D505CE4}" type="presParOf" srcId="{BA45334F-9C6F-4EDD-8830-6F61AB160388}" destId="{2EF42AE7-6D1D-40E1-B568-09D9AE13CC48}" srcOrd="5" destOrd="0" presId="urn:microsoft.com/office/officeart/2005/8/layout/process2"/>
    <dgm:cxn modelId="{0365E27A-BB0F-4795-ADB5-A82DBF53BDD9}" type="presParOf" srcId="{2EF42AE7-6D1D-40E1-B568-09D9AE13CC48}" destId="{D6AA6A68-50A7-4D27-8171-8676C8F357AF}" srcOrd="0" destOrd="0" presId="urn:microsoft.com/office/officeart/2005/8/layout/process2"/>
    <dgm:cxn modelId="{B217DB96-E6E4-4F67-9DD6-87F748224340}" type="presParOf" srcId="{BA45334F-9C6F-4EDD-8830-6F61AB160388}" destId="{36BE09BA-B2FB-45F4-9B31-7AC60CCD8D0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344A-92BA-48BC-B6C7-22163780F3CD}">
      <dsp:nvSpPr>
        <dsp:cNvPr id="0" name=""/>
        <dsp:cNvSpPr/>
      </dsp:nvSpPr>
      <dsp:spPr>
        <a:xfrm>
          <a:off x="105230" y="686"/>
          <a:ext cx="459813" cy="255451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报名</a:t>
          </a:r>
          <a:endParaRPr lang="zh-CN" altLang="en-US" sz="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2712" y="8168"/>
        <a:ext cx="444849" cy="240487"/>
      </dsp:txXfrm>
    </dsp:sp>
    <dsp:sp modelId="{3B43E077-E1B1-43E8-886A-02021839BF00}">
      <dsp:nvSpPr>
        <dsp:cNvPr id="0" name=""/>
        <dsp:cNvSpPr/>
      </dsp:nvSpPr>
      <dsp:spPr>
        <a:xfrm rot="5400000">
          <a:off x="287239" y="262524"/>
          <a:ext cx="95794" cy="1149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300651" y="272103"/>
        <a:ext cx="68971" cy="67056"/>
      </dsp:txXfrm>
    </dsp:sp>
    <dsp:sp modelId="{096D24EB-1810-4FD7-B0FF-96CAF03C3AC6}">
      <dsp:nvSpPr>
        <dsp:cNvPr id="0" name=""/>
        <dsp:cNvSpPr/>
      </dsp:nvSpPr>
      <dsp:spPr>
        <a:xfrm>
          <a:off x="105230" y="383864"/>
          <a:ext cx="459813" cy="255451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确认</a:t>
          </a:r>
          <a:endParaRPr lang="zh-CN" altLang="en-US" sz="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2712" y="391346"/>
        <a:ext cx="444849" cy="240487"/>
      </dsp:txXfrm>
    </dsp:sp>
    <dsp:sp modelId="{9B6947FF-A367-4EF8-AF8D-2FD6A59AF22F}">
      <dsp:nvSpPr>
        <dsp:cNvPr id="0" name=""/>
        <dsp:cNvSpPr/>
      </dsp:nvSpPr>
      <dsp:spPr>
        <a:xfrm rot="5400000">
          <a:off x="287239" y="645702"/>
          <a:ext cx="95794" cy="1149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300651" y="655281"/>
        <a:ext cx="68971" cy="67056"/>
      </dsp:txXfrm>
    </dsp:sp>
    <dsp:sp modelId="{1BEE8B5E-E20C-4351-9E71-A190F3910722}">
      <dsp:nvSpPr>
        <dsp:cNvPr id="0" name=""/>
        <dsp:cNvSpPr/>
      </dsp:nvSpPr>
      <dsp:spPr>
        <a:xfrm>
          <a:off x="105230" y="767041"/>
          <a:ext cx="459813" cy="255451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指导</a:t>
          </a:r>
          <a:endParaRPr lang="zh-CN" altLang="en-US" sz="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2712" y="774523"/>
        <a:ext cx="444849" cy="240487"/>
      </dsp:txXfrm>
    </dsp:sp>
    <dsp:sp modelId="{2EF42AE7-6D1D-40E1-B568-09D9AE13CC48}">
      <dsp:nvSpPr>
        <dsp:cNvPr id="0" name=""/>
        <dsp:cNvSpPr/>
      </dsp:nvSpPr>
      <dsp:spPr>
        <a:xfrm rot="5400000">
          <a:off x="287239" y="1028879"/>
          <a:ext cx="95794" cy="1149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300651" y="1038458"/>
        <a:ext cx="68971" cy="67056"/>
      </dsp:txXfrm>
    </dsp:sp>
    <dsp:sp modelId="{36BE09BA-B2FB-45F4-9B31-7AC60CCD8D01}">
      <dsp:nvSpPr>
        <dsp:cNvPr id="0" name=""/>
        <dsp:cNvSpPr/>
      </dsp:nvSpPr>
      <dsp:spPr>
        <a:xfrm>
          <a:off x="105230" y="1150219"/>
          <a:ext cx="459813" cy="255451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出发</a:t>
          </a:r>
          <a:endParaRPr lang="zh-CN" altLang="en-US" sz="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2712" y="1157701"/>
        <a:ext cx="444849" cy="240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289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88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0D23C579-EBCE-4349-99AE-954E0963813F}" type="datetimeFigureOut">
              <a:rPr lang="zh-CN" altLang="en-US" smtClean="0"/>
              <a:pPr/>
              <a:t>2018/2/28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0BF6E1CF-4E10-4C26-AB60-E024388FFD9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hyperlink" Target="http://116.62.119.248/SystemFrameWorkV3/Interface/LoginAPI.aspx?UserGuid=cfda68e2-dc81-40b7-81d8-f80d3fbc016f&amp;LoginSecretKey=df13c20a-4a0a-e242-5e23-426cbdcbf497&amp;RedirectURL=~/Service.CRM.CustomizedWCFUI.ServiceFactory.CRM.PublicCustomerInfoClass.AddNew.aspx?Method=Load_AddNew_Page&amp;MethodName=%E6%96%B0%E5%A2%9E%E5%85%AC%E6%B5%B7%E5%AE%A2%E6%88%B7%E5%88%97%E8%A1%A8&amp;Version=0.5078433325145636&amp;Tab=%E5%85%A8%E9%83%A8&amp;Version=0.4426579549647037" TargetMode="External"/><Relationship Id="rId4" Type="http://schemas.openxmlformats.org/officeDocument/2006/relationships/hyperlink" Target="http://www.xf-world.org/" TargetMode="External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:\Users\qonglan\Desktop\2018年冬ppt\招简图片\赴日名校奖学金\图片8.png图片8"/>
          <p:cNvPicPr>
            <a:picLocks noChangeAspect="1"/>
          </p:cNvPicPr>
          <p:nvPr/>
        </p:nvPicPr>
        <p:blipFill rotWithShape="1">
          <a:blip r:embed="rId2" cstate="print"/>
          <a:srcRect b="5678"/>
          <a:stretch>
            <a:fillRect/>
          </a:stretch>
        </p:blipFill>
        <p:spPr>
          <a:xfrm>
            <a:off x="145562" y="924025"/>
            <a:ext cx="4879159" cy="345112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45563" y="3722754"/>
            <a:ext cx="4828597" cy="564213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6685" y="4670157"/>
            <a:ext cx="4869739" cy="1739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-1"/>
            <a:ext cx="6858000" cy="413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28525" y="5866830"/>
            <a:ext cx="1437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b="1" cap="none" spc="0" dirty="0" smtClean="0">
                <a:ln w="0"/>
                <a:solidFill>
                  <a:srgbClr val="5806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</a:p>
          <a:p>
            <a:r>
              <a:rPr lang="en-US" b="1" cap="none" spc="0" dirty="0" smtClean="0">
                <a:ln w="0"/>
                <a:solidFill>
                  <a:srgbClr val="5806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b="1" cap="none" spc="0" dirty="0">
              <a:ln w="0"/>
              <a:solidFill>
                <a:srgbClr val="5806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235769" y="440548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rgbClr val="58068B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endParaRPr lang="zh-CN" altLang="en-US" sz="5400" b="0" cap="none" spc="0" dirty="0">
              <a:ln w="0"/>
              <a:solidFill>
                <a:srgbClr val="58068B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06382" y="6087817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rgbClr val="58068B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endParaRPr lang="zh-CN" altLang="en-US" sz="5400" b="0" cap="none" spc="0" dirty="0">
              <a:ln w="0"/>
              <a:solidFill>
                <a:srgbClr val="58068B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6869" y="78674"/>
            <a:ext cx="4043182" cy="2616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1100" dirty="0" err="1" smtClean="0">
                <a:solidFill>
                  <a:srgbClr val="58068B"/>
                </a:solidFill>
                <a:ea typeface="微软雅黑" panose="020B0503020204020204" pitchFamily="34" charset="-122"/>
              </a:rPr>
              <a:t>中国大学生赴日名校奖学金研学课程</a:t>
            </a:r>
            <a:r>
              <a:rPr lang="zh-CN" altLang="en-US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（同志社</a:t>
            </a:r>
            <a:r>
              <a:rPr lang="en-US" altLang="zh-CN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奖学金</a:t>
            </a:r>
            <a:r>
              <a:rPr lang="en-US" altLang="zh-CN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2018</a:t>
            </a:r>
            <a:r>
              <a:rPr lang="zh-CN" altLang="en-US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夏）</a:t>
            </a:r>
            <a:endParaRPr sz="1100" dirty="0">
              <a:solidFill>
                <a:srgbClr val="58068B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42849" y="72415"/>
            <a:ext cx="623570" cy="291828"/>
          </a:xfrm>
          <a:prstGeom prst="rect">
            <a:avLst/>
          </a:prstGeom>
          <a:solidFill>
            <a:srgbClr val="5806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搜 索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45563" y="7134290"/>
            <a:ext cx="4870861" cy="2225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97169" y="6549482"/>
            <a:ext cx="236029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b="1" cap="none" spc="0" dirty="0" smtClean="0">
                <a:ln w="0"/>
                <a:solidFill>
                  <a:srgbClr val="5806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Intro</a:t>
            </a:r>
            <a:r>
              <a:rPr lang="en-US" altLang="zh-CN" sz="2000" b="1" dirty="0" smtClean="0">
                <a:ln w="0"/>
                <a:solidFill>
                  <a:srgbClr val="5806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To Program</a:t>
            </a:r>
            <a:endParaRPr lang="zh-CN" altLang="en-US" sz="2000" b="1" cap="none" spc="0" dirty="0">
              <a:ln w="0"/>
              <a:solidFill>
                <a:srgbClr val="58068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8" name="表格 77"/>
          <p:cNvGraphicFramePr>
            <a:graphicFrameLocks noGrp="1"/>
          </p:cNvGraphicFramePr>
          <p:nvPr/>
        </p:nvGraphicFramePr>
        <p:xfrm>
          <a:off x="147046" y="447725"/>
          <a:ext cx="4850404" cy="2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2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2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26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58068B"/>
                          </a:solidFill>
                          <a:ea typeface="微软雅黑" panose="020B0503020204020204" pitchFamily="34" charset="-122"/>
                        </a:rPr>
                        <a:t>Study</a:t>
                      </a:r>
                      <a:endParaRPr lang="zh-CN" altLang="en-US" dirty="0">
                        <a:solidFill>
                          <a:srgbClr val="58068B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Life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Fee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Sign up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5086389" y="1975771"/>
            <a:ext cx="1672230" cy="902335"/>
            <a:chOff x="5094266" y="893400"/>
            <a:chExt cx="1651082" cy="1072645"/>
          </a:xfrm>
          <a:solidFill>
            <a:schemeClr val="accent1">
              <a:lumMod val="7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5094266" y="893400"/>
              <a:ext cx="1651082" cy="1071164"/>
            </a:xfrm>
            <a:prstGeom prst="rect">
              <a:avLst/>
            </a:prstGeom>
            <a:solidFill>
              <a:srgbClr val="580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168521" y="1003408"/>
              <a:ext cx="1460274" cy="3658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400" b="1" cap="none" spc="0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University Rank</a:t>
              </a:r>
              <a:endParaRPr lang="zh-CN" altLang="en-US" sz="1400" b="1" cap="none" spc="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123107" y="1199115"/>
              <a:ext cx="1589367" cy="76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705" indent="-179705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日本文部科学省</a:t>
              </a:r>
              <a:r>
                <a:rPr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G30 </a:t>
              </a:r>
              <a:endParaRPr lang="en-US" sz="9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ct val="200000"/>
                </a:lnSpc>
              </a:pPr>
              <a:r>
                <a:rPr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计划的</a:t>
              </a:r>
              <a:r>
                <a:rPr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13所重点大学之一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86389" y="2935012"/>
            <a:ext cx="1694896" cy="1455663"/>
            <a:chOff x="5084400" y="2057588"/>
            <a:chExt cx="1673993" cy="1241808"/>
          </a:xfrm>
        </p:grpSpPr>
        <p:sp>
          <p:nvSpPr>
            <p:cNvPr id="9" name="矩形 8"/>
            <p:cNvSpPr/>
            <p:nvPr/>
          </p:nvSpPr>
          <p:spPr>
            <a:xfrm>
              <a:off x="5084400" y="2059942"/>
              <a:ext cx="1660948" cy="12394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5114" y="2057588"/>
              <a:ext cx="1489510" cy="2888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altLang="zh-CN" sz="1600" b="1" cap="none" spc="0" dirty="0" smtClean="0">
                  <a:ln w="0"/>
                  <a:solidFill>
                    <a:srgbClr val="58068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Great </a:t>
              </a:r>
              <a:r>
                <a:rPr lang="en-US" altLang="zh-CN" sz="1600" b="1" dirty="0">
                  <a:ln w="0"/>
                  <a:solidFill>
                    <a:srgbClr val="58068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College</a:t>
              </a:r>
              <a:r>
                <a:rPr lang="en-US" altLang="zh-CN" sz="1600" b="1" cap="none" spc="0" dirty="0" smtClean="0">
                  <a:ln w="0"/>
                  <a:solidFill>
                    <a:srgbClr val="58068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</a:t>
              </a:r>
              <a:endParaRPr lang="zh-CN" altLang="en-US" sz="1600" b="1" cap="none" spc="0" dirty="0">
                <a:ln w="0"/>
                <a:solidFill>
                  <a:srgbClr val="5806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5135250" y="2281628"/>
              <a:ext cx="1623143" cy="95286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社会学院</a:t>
              </a:r>
            </a:p>
            <a:p>
              <a:pPr>
                <a:lnSpc>
                  <a:spcPts val="1600"/>
                </a:lnSpc>
              </a:pPr>
              <a:r>
                <a:rPr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法学院</a:t>
              </a:r>
            </a:p>
            <a:p>
              <a:pPr>
                <a:lnSpc>
                  <a:spcPts val="1600"/>
                </a:lnSpc>
              </a:pPr>
              <a:r>
                <a:rPr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经济学院</a:t>
              </a:r>
            </a:p>
            <a:p>
              <a:pPr>
                <a:lnSpc>
                  <a:spcPts val="1600"/>
                </a:lnSpc>
              </a:pPr>
              <a:r>
                <a:rPr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理工学院</a:t>
              </a:r>
            </a:p>
            <a:p>
              <a:pPr>
                <a:lnSpc>
                  <a:spcPts val="1600"/>
                </a:lnSpc>
              </a:pPr>
              <a:r>
                <a:rPr sz="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生命医科学院等</a:t>
              </a: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307922" y="4776732"/>
            <a:ext cx="4658497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705" algn="just">
              <a:lnSpc>
                <a:spcPct val="150000"/>
              </a:lnSpc>
            </a:pP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Doshisha University（同志社大学）于1875年由日本近代著名的思想家、教育家新岛襄创建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，是日本最古老的私立高校之一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同志社大学共有2个校区，京都市的今出川校区地处京都的正中心，与京都御所为邻。校内拥有京都现存最古老的砖瓦式建筑以及众多的文化保护财产。更凭借其优质的师资和完整的学科设置，在关西四大名门“关关同立”中已稳居首位。入选日本文部科学省G30计划的13所重点大学之一。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6227" y="7053570"/>
            <a:ext cx="476873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>
              <a:lnSpc>
                <a:spcPct val="200000"/>
              </a:lnSpc>
            </a:pP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主办单位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同志社大学、环球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翔飞教育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集团</a:t>
            </a:r>
            <a:endParaRPr lang="en-US" altLang="zh-CN" sz="10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ct val="200000"/>
              </a:lnSpc>
            </a:pP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项目课程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此项目授课内容涉及日本文化、经济、社会，国际化等</a:t>
            </a:r>
          </a:p>
          <a:p>
            <a:pPr marL="179705" indent="-179705">
              <a:lnSpc>
                <a:spcPct val="200000"/>
              </a:lnSpc>
            </a:pP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项目成果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参加学生每人将获得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NPO法人日中留学推进机构</a:t>
            </a:r>
            <a:r>
              <a: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3万日元奖学金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</a:p>
          <a:p>
            <a:pPr marL="179705" indent="-179705">
              <a:lnSpc>
                <a:spcPct val="20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项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目结束时学生可获</a:t>
            </a:r>
            <a:r>
              <a:rPr lang="ja-JP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同志社大学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颁发的结业证书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ct val="200000"/>
              </a:lnSpc>
            </a:pP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课外体验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日本舞蹈，手握寿司，京友禅等和式文化活动</a:t>
            </a:r>
            <a:endParaRPr lang="en-US" altLang="zh-CN" sz="10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ct val="200000"/>
              </a:lnSpc>
            </a:pP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食宿安排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餐饮自理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2500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日元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天）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学生宿舍或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商务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酒店</a:t>
            </a:r>
            <a:endParaRPr lang="en-US" altLang="zh-CN" sz="10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ct val="200000"/>
              </a:lnSpc>
            </a:pP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签证保险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本项目含海外意外保险，签证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费自理</a:t>
            </a:r>
          </a:p>
        </p:txBody>
      </p:sp>
      <p:sp>
        <p:nvSpPr>
          <p:cNvPr id="7" name="矩形 6"/>
          <p:cNvSpPr/>
          <p:nvPr/>
        </p:nvSpPr>
        <p:spPr>
          <a:xfrm>
            <a:off x="1057333" y="3695802"/>
            <a:ext cx="4104262" cy="614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1700" dirty="0">
                <a:solidFill>
                  <a:schemeClr val="bg1"/>
                </a:solidFill>
                <a:effectLst>
                  <a:glow rad="139700">
                    <a:srgbClr val="58068B"/>
                  </a:glo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中国大学生赴日名校奖学金研学课程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700" dirty="0">
                <a:solidFill>
                  <a:schemeClr val="bg1"/>
                </a:solidFill>
                <a:effectLst>
                  <a:glow rad="139700">
                    <a:srgbClr val="58068B"/>
                  </a:glo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2018</a:t>
            </a:r>
            <a:r>
              <a:rPr lang="en-US" altLang="zh-CN" sz="1700" dirty="0" smtClean="0">
                <a:solidFill>
                  <a:schemeClr val="bg1"/>
                </a:solidFill>
                <a:effectLst>
                  <a:glow rad="139700">
                    <a:srgbClr val="58068B"/>
                  </a:glo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年</a:t>
            </a:r>
            <a:r>
              <a:rPr lang="ja-JP" altLang="en-US" sz="1700" dirty="0" smtClean="0">
                <a:solidFill>
                  <a:schemeClr val="bg1"/>
                </a:solidFill>
                <a:effectLst>
                  <a:glow rad="139700">
                    <a:srgbClr val="58068B"/>
                  </a:glo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夏</a:t>
            </a:r>
            <a:r>
              <a:rPr lang="en-US" altLang="zh-CN" sz="1700" dirty="0" smtClean="0">
                <a:solidFill>
                  <a:schemeClr val="bg1"/>
                </a:solidFill>
                <a:effectLst>
                  <a:glow rad="139700">
                    <a:srgbClr val="58068B"/>
                  </a:glo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700" dirty="0">
                <a:solidFill>
                  <a:schemeClr val="bg1"/>
                </a:solidFill>
                <a:effectLst>
                  <a:glow rad="139700">
                    <a:srgbClr val="58068B"/>
                  </a:glo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东京/奈良/京都/大阪13天</a:t>
            </a:r>
          </a:p>
        </p:txBody>
      </p:sp>
      <p:sp>
        <p:nvSpPr>
          <p:cNvPr id="37" name="矩形 36"/>
          <p:cNvSpPr/>
          <p:nvPr/>
        </p:nvSpPr>
        <p:spPr>
          <a:xfrm>
            <a:off x="5086389" y="918102"/>
            <a:ext cx="1647838" cy="990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218132" y="894826"/>
            <a:ext cx="137772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 smtClean="0">
                <a:ln w="0"/>
                <a:solidFill>
                  <a:srgbClr val="5806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Location </a:t>
            </a:r>
            <a:endParaRPr lang="zh-CN" altLang="en-US" sz="1600" b="1" cap="none" spc="0" dirty="0">
              <a:ln w="0"/>
              <a:solidFill>
                <a:srgbClr val="58068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43805" y="1150620"/>
            <a:ext cx="17881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国家：日本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区划：关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 </a:t>
            </a:r>
            <a:r>
              <a:rPr lang="ja-JP" altLang="en-US" sz="9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关东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城市：东京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奈良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京都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大阪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73085"/>
              </p:ext>
            </p:extLst>
          </p:nvPr>
        </p:nvGraphicFramePr>
        <p:xfrm>
          <a:off x="5173699" y="7134289"/>
          <a:ext cx="15506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项目开始</a:t>
                      </a:r>
                      <a:endParaRPr lang="zh-CN" altLang="en-US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068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2018/07/22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项目结束</a:t>
                      </a:r>
                      <a:endParaRPr lang="zh-CN" altLang="en-US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2018/08/03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报名截至</a:t>
                      </a:r>
                      <a:endParaRPr lang="zh-CN" altLang="en-US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4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2018/5/3</a:t>
                      </a:r>
                      <a:r>
                        <a:rPr lang="en-US" altLang="ja-JP" sz="1400" b="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" name="矩形 41"/>
          <p:cNvSpPr/>
          <p:nvPr/>
        </p:nvSpPr>
        <p:spPr>
          <a:xfrm>
            <a:off x="5137736" y="6694749"/>
            <a:ext cx="15997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Timetable</a:t>
            </a:r>
            <a:endParaRPr lang="zh-CN" altLang="en-US" sz="20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 descr="C:\Users\qonglan\Desktop\2018年冬ppt\招简图片\赴日名校奖学金\图片4.png图片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97883" y="4701194"/>
            <a:ext cx="1660525" cy="11836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23" y="-1"/>
            <a:ext cx="1427713" cy="427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 r="2673" b="12482"/>
          <a:stretch>
            <a:fillRect/>
          </a:stretch>
        </p:blipFill>
        <p:spPr>
          <a:xfrm>
            <a:off x="156317" y="3528854"/>
            <a:ext cx="901015" cy="8176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2468512" y="7282499"/>
            <a:ext cx="4205182" cy="2171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468512" y="1472344"/>
            <a:ext cx="4205182" cy="2748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461518" y="6782150"/>
            <a:ext cx="2216150" cy="3987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Program Activities</a:t>
            </a:r>
          </a:p>
        </p:txBody>
      </p:sp>
      <p:sp>
        <p:nvSpPr>
          <p:cNvPr id="38" name="矩形 37"/>
          <p:cNvSpPr/>
          <p:nvPr/>
        </p:nvSpPr>
        <p:spPr>
          <a:xfrm>
            <a:off x="2377389" y="1047358"/>
            <a:ext cx="2216150" cy="3987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b="0" cap="none" spc="0" dirty="0" smtClean="0">
                <a:ln w="0"/>
                <a:solidFill>
                  <a:srgbClr val="58068B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Program </a:t>
            </a:r>
            <a:r>
              <a:rPr lang="en-US" altLang="zh-CN" sz="2000" dirty="0" smtClean="0">
                <a:ln w="0"/>
                <a:solidFill>
                  <a:srgbClr val="58068B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Detail</a:t>
            </a:r>
            <a:endParaRPr lang="en-US" altLang="zh-CN" sz="2000" b="0" cap="none" spc="0" dirty="0" smtClean="0">
              <a:ln w="0"/>
              <a:solidFill>
                <a:srgbClr val="58068B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61518" y="1588946"/>
            <a:ext cx="419119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为推动国际化教学进程，拓宽中日大学互教互学道路，积极促进中日两国青少年友好交流事业，以培养学生在学阶段的国际视野为目标，拓展学生领导力为重心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，同志社大学2018年夏邀请优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秀中国大学生赴日进行为期13天的学习交流及名企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考察活动。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项目安排了同志社大学和东京大学两所日本名校关于日本文化、经济、社会，等课程，从各方面深入学习与了解日本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企业考察：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作为该项目的一个重要环节，实地考察日本丰田汽车、朝日啤酒等企业，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近距离感知日本企业管理理念。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对学生认知企业管理模式和行业竞争力等都有着重大意义。</a:t>
            </a:r>
          </a:p>
        </p:txBody>
      </p:sp>
      <p:sp>
        <p:nvSpPr>
          <p:cNvPr id="41" name="矩形 40"/>
          <p:cNvSpPr/>
          <p:nvPr/>
        </p:nvSpPr>
        <p:spPr>
          <a:xfrm>
            <a:off x="2377389" y="4325421"/>
            <a:ext cx="2216150" cy="3987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b="0" cap="none" spc="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Program </a:t>
            </a:r>
            <a:r>
              <a:rPr lang="en-US" altLang="zh-CN" sz="20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Course</a:t>
            </a:r>
            <a:endParaRPr lang="en-US" altLang="zh-CN" sz="2000" b="0" cap="none" spc="0" dirty="0" smtClean="0">
              <a:ln w="0"/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81907"/>
              </p:ext>
            </p:extLst>
          </p:nvPr>
        </p:nvGraphicFramePr>
        <p:xfrm>
          <a:off x="2461260" y="4798695"/>
          <a:ext cx="4191000" cy="2037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核心课程（仅供参考）</a:t>
                      </a:r>
                      <a:endParaRPr lang="zh-CN" altLang="en-US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068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40535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Environmental Politics: Japan and regional Environmental Cooperation in East Asia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Japan’s Middle East Policies Since the 1970s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The Business Side of Manga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International Education Policy in Japan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ja-JP" altLang="en-US" sz="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　　（</a:t>
                      </a:r>
                      <a:r>
                        <a:rPr lang="en-US" altLang="ja-JP" sz="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Engaging with the world while  maintaining Japan‘s cultural identity</a:t>
                      </a:r>
                      <a:r>
                        <a:rPr lang="ja-JP" altLang="en-US" sz="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8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Perception of Nature in Japan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zh-CN" sz="8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The Relationship between USA and Japan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38934" y="7372350"/>
            <a:ext cx="403556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实地考察日本丰田汽车</a:t>
            </a:r>
            <a:r>
              <a:rPr 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朝日啤酒等企业</a:t>
            </a:r>
            <a:endParaRPr lang="en-US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在日本传统手工作坊亲手制作蓝染制品</a:t>
            </a:r>
            <a:r>
              <a:rPr 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邀请日本传统文化老师，学穿简易和服</a:t>
            </a:r>
            <a:r>
              <a:rPr 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参与和学习日本茶道</a:t>
            </a:r>
            <a:r>
              <a:rPr 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体验亲手制作寿司等</a:t>
            </a:r>
            <a:endParaRPr lang="en-US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</a:pPr>
            <a:endParaRPr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在优雅静谧的京都，前往参观金阁寺、清水寺等；前往奈良参观东大寺，享受与梅花鹿的近距离接触；在热情洋溢的大阪感受日本关西风情。在东京参观台场、电子动漫天堂秋叶原等。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其中还有重要的一个环节是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沐浴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日本天然温泉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，体验日本大浴场文化</a:t>
            </a:r>
            <a:r>
              <a:rPr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7046" y="1368896"/>
            <a:ext cx="2158086" cy="8085262"/>
            <a:chOff x="147046" y="1338416"/>
            <a:chExt cx="2158086" cy="8085262"/>
          </a:xfrm>
        </p:grpSpPr>
        <p:grpSp>
          <p:nvGrpSpPr>
            <p:cNvPr id="9" name="组合 8"/>
            <p:cNvGrpSpPr/>
            <p:nvPr/>
          </p:nvGrpSpPr>
          <p:grpSpPr>
            <a:xfrm>
              <a:off x="147046" y="1344299"/>
              <a:ext cx="2158086" cy="8079379"/>
              <a:chOff x="-2714066" y="1151163"/>
              <a:chExt cx="2158086" cy="807937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-2714066" y="1151163"/>
                <a:ext cx="2158086" cy="1478007"/>
              </a:xfrm>
              <a:prstGeom prst="rect">
                <a:avLst/>
              </a:prstGeom>
              <a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-2714066" y="2801506"/>
                <a:ext cx="2158086" cy="1478007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-2714066" y="4456929"/>
                <a:ext cx="2158086" cy="1478007"/>
              </a:xfrm>
              <a:prstGeom prst="rect">
                <a:avLst/>
              </a:prstGeom>
              <a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-2714066" y="6102192"/>
                <a:ext cx="2158086" cy="1478007"/>
              </a:xfrm>
              <a:prstGeom prst="rect">
                <a:avLst/>
              </a:prstGeom>
              <a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-2714066" y="7752535"/>
                <a:ext cx="2158086" cy="1478007"/>
              </a:xfrm>
              <a:prstGeom prst="rect">
                <a:avLst/>
              </a:prstGeom>
              <a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612407" y="1338416"/>
              <a:ext cx="690880" cy="213995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zh-CN" altLang="en-US" sz="8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同志社大学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1714010" y="2994642"/>
              <a:ext cx="589280" cy="213995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zh-CN" altLang="en-US" sz="8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东京大学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1917207" y="4650161"/>
              <a:ext cx="386080" cy="213995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zh-CN" altLang="en-US" sz="8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1917208" y="6295328"/>
              <a:ext cx="386080" cy="213995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zh-CN" altLang="en-US" sz="8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1815608" y="7945671"/>
              <a:ext cx="487680" cy="213995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zh-CN" altLang="en-US" sz="8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京友禅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0" y="-1"/>
            <a:ext cx="6858000" cy="413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147046" y="447725"/>
          <a:ext cx="4850404" cy="2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2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2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26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58068B"/>
                          </a:solidFill>
                          <a:ea typeface="微软雅黑" panose="020B0503020204020204" pitchFamily="34" charset="-122"/>
                        </a:rPr>
                        <a:t>Study</a:t>
                      </a:r>
                      <a:endParaRPr lang="zh-CN" altLang="en-US" dirty="0">
                        <a:solidFill>
                          <a:srgbClr val="58068B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Life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Fee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Sign up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矩形 26"/>
          <p:cNvSpPr/>
          <p:nvPr/>
        </p:nvSpPr>
        <p:spPr>
          <a:xfrm>
            <a:off x="4342849" y="72415"/>
            <a:ext cx="623570" cy="291828"/>
          </a:xfrm>
          <a:prstGeom prst="rect">
            <a:avLst/>
          </a:prstGeom>
          <a:solidFill>
            <a:srgbClr val="5806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搜 索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23" y="-1"/>
            <a:ext cx="1427713" cy="42782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66869" y="78674"/>
            <a:ext cx="4043182" cy="2616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1100" dirty="0" err="1" smtClean="0">
                <a:solidFill>
                  <a:srgbClr val="58068B"/>
                </a:solidFill>
                <a:ea typeface="微软雅黑" panose="020B0503020204020204" pitchFamily="34" charset="-122"/>
              </a:rPr>
              <a:t>中国大学生赴日名校奖学金研学课程</a:t>
            </a:r>
            <a:r>
              <a:rPr lang="zh-CN" altLang="en-US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（同志社</a:t>
            </a:r>
            <a:r>
              <a:rPr lang="en-US" altLang="zh-CN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奖学金</a:t>
            </a:r>
            <a:r>
              <a:rPr lang="en-US" altLang="zh-CN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2018</a:t>
            </a:r>
            <a:r>
              <a:rPr lang="zh-CN" altLang="en-US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夏）</a:t>
            </a:r>
            <a:endParaRPr sz="1100" dirty="0">
              <a:solidFill>
                <a:srgbClr val="58068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6858000" cy="413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7046" y="447725"/>
          <a:ext cx="4850404" cy="2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2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2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26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</a:rPr>
                        <a:t>Study</a:t>
                      </a:r>
                      <a:endParaRPr lang="zh-CN" altLang="en-US" dirty="0">
                        <a:solidFill>
                          <a:schemeClr val="tx1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58068B"/>
                          </a:solidFill>
                          <a:ea typeface="微软雅黑" panose="020B0503020204020204" pitchFamily="34" charset="-122"/>
                        </a:rPr>
                        <a:t>Life</a:t>
                      </a:r>
                      <a:endParaRPr lang="zh-CN" altLang="en-US" dirty="0">
                        <a:solidFill>
                          <a:srgbClr val="58068B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58068B"/>
                          </a:solidFill>
                          <a:ea typeface="微软雅黑" panose="020B0503020204020204" pitchFamily="34" charset="-122"/>
                        </a:rPr>
                        <a:t>Fee</a:t>
                      </a:r>
                      <a:endParaRPr lang="zh-CN" altLang="en-US" dirty="0">
                        <a:solidFill>
                          <a:srgbClr val="58068B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a typeface="微软雅黑" panose="020B0503020204020204" pitchFamily="34" charset="-122"/>
                        </a:rPr>
                        <a:t>Sign up</a:t>
                      </a:r>
                      <a:endParaRPr lang="zh-CN" altLang="en-US" dirty="0">
                        <a:solidFill>
                          <a:schemeClr val="tx2">
                            <a:lumMod val="75000"/>
                          </a:schemeClr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342849" y="72415"/>
            <a:ext cx="623570" cy="291828"/>
          </a:xfrm>
          <a:prstGeom prst="rect">
            <a:avLst/>
          </a:prstGeom>
          <a:solidFill>
            <a:srgbClr val="5806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搜 索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23" y="-1"/>
            <a:ext cx="1427713" cy="42782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82418"/>
              </p:ext>
            </p:extLst>
          </p:nvPr>
        </p:nvGraphicFramePr>
        <p:xfrm>
          <a:off x="166869" y="892177"/>
          <a:ext cx="6384220" cy="8175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9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43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58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日期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0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Morning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06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Afternoon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068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乘坐国际航班，抵达关西国际机场</a:t>
                      </a:r>
                      <a:endParaRPr 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居酒屋欢迎会</a:t>
                      </a:r>
                      <a:endParaRPr 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新生说明会</a:t>
                      </a:r>
                    </a:p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同志社大学课程①②</a:t>
                      </a: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参观清水寺</a:t>
                      </a:r>
                    </a:p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日本文化体验-手握寿司</a:t>
                      </a: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同志社大学课程③④</a:t>
                      </a: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日本舞蹈体验</a:t>
                      </a:r>
                    </a:p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国际漫画博物馆参观</a:t>
                      </a: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同志社大学课程⑤⑥</a:t>
                      </a: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自由活动</a:t>
                      </a: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京友禅-日本文化体验</a:t>
                      </a:r>
                    </a:p>
                    <a:p>
                      <a:pPr lvl="1" algn="l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参观金阁寺</a:t>
                      </a: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参观伏见稻荷大社</a:t>
                      </a:r>
                      <a:endParaRPr 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参观祇園</a:t>
                      </a:r>
                      <a:endParaRPr 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朝日啤酒厂参观</a:t>
                      </a: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心斋桥自由见学</a:t>
                      </a: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六）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自由文化研修</a:t>
                      </a:r>
                      <a:endParaRPr 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前往奈良</a:t>
                      </a: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参观东大寺、奈良公园</a:t>
                      </a:r>
                      <a:endParaRPr 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丰田会馆参观</a:t>
                      </a:r>
                      <a:endParaRPr lang="en-US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1" algn="l" fontAlgn="b">
                        <a:lnSpc>
                          <a:spcPct val="150000"/>
                        </a:lnSpc>
                        <a:buNone/>
                      </a:pPr>
                      <a:r>
                        <a:rPr lang="en-US" alt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温泉体验</a:t>
                      </a:r>
                      <a:endParaRPr lang="en-US" alt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前往御殿場奥特莱斯</a:t>
                      </a: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晚上到达东京</a:t>
                      </a:r>
                      <a:endParaRPr 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556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东京大学历史介绍</a:t>
                      </a:r>
                    </a:p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东京大学课程①</a:t>
                      </a:r>
                    </a:p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东京大学校园见学</a:t>
                      </a: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参观秋叶原</a:t>
                      </a:r>
                      <a:endParaRPr 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参观台场</a:t>
                      </a:r>
                      <a:endParaRPr 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7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浴衣体验</a:t>
                      </a:r>
                    </a:p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茶道体验</a:t>
                      </a: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毕业晚会</a:t>
                      </a:r>
                      <a:endParaRPr 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7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自由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文化</a:t>
                      </a:r>
                      <a:r>
                        <a:rPr lang="en-US" sz="1200" u="none" strike="noStrike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活动</a:t>
                      </a:r>
                      <a:endParaRPr 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73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r>
                        <a:rPr 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五）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en-US" sz="1200" u="none" strike="noStrike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前往成</a:t>
                      </a:r>
                      <a:r>
                        <a:rPr lang="zh-CN" altLang="en-US" sz="12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田或羽田</a:t>
                      </a:r>
                      <a:r>
                        <a:rPr lang="en-US" sz="1200" u="none" strike="noStrike" dirty="0" err="1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国际机场乘坐国际航班回国</a:t>
                      </a:r>
                      <a:endParaRPr lang="en-US" sz="120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 marL="6266" marR="6266" marT="6266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66869" y="78674"/>
            <a:ext cx="4043182" cy="2616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1100" dirty="0" err="1" smtClean="0">
                <a:solidFill>
                  <a:srgbClr val="58068B"/>
                </a:solidFill>
                <a:ea typeface="微软雅黑" panose="020B0503020204020204" pitchFamily="34" charset="-122"/>
              </a:rPr>
              <a:t>中国大学生赴日名校奖学金研学课程</a:t>
            </a:r>
            <a:r>
              <a:rPr lang="zh-CN" altLang="en-US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（同志社</a:t>
            </a:r>
            <a:r>
              <a:rPr lang="en-US" altLang="zh-CN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奖学金</a:t>
            </a:r>
            <a:r>
              <a:rPr lang="en-US" altLang="zh-CN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2018</a:t>
            </a:r>
            <a:r>
              <a:rPr lang="zh-CN" altLang="en-US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夏）</a:t>
            </a:r>
            <a:endParaRPr sz="1100" dirty="0">
              <a:solidFill>
                <a:srgbClr val="58068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4598673" y="3934580"/>
            <a:ext cx="2175629" cy="1673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601073" y="901424"/>
            <a:ext cx="2175629" cy="1673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675281" y="965784"/>
            <a:ext cx="13436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Life Detail</a:t>
            </a:r>
            <a:endParaRPr lang="zh-CN" altLang="en-US" sz="2000" b="1" cap="none" spc="0" dirty="0">
              <a:ln w="0"/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4601073" y="3622040"/>
            <a:ext cx="2175510" cy="1997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4675281" y="3595870"/>
            <a:ext cx="16115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Program Fee</a:t>
            </a:r>
            <a:endParaRPr lang="zh-CN" altLang="en-US" sz="2000" b="1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4647524" y="5089489"/>
            <a:ext cx="19824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以上日元对人民币汇率仅供参考</a:t>
            </a:r>
            <a:r>
              <a:rPr lang="en-US" altLang="zh-CN" sz="9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zh-CN" altLang="en-US" sz="900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请以</a:t>
            </a:r>
            <a:r>
              <a:rPr lang="zh-CN" altLang="en-US" sz="9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当日银行官方价格为准</a:t>
            </a:r>
            <a:endParaRPr lang="zh-CN" altLang="en-US" sz="900" b="0" cap="none" spc="0" dirty="0">
              <a:ln w="0"/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118859" y="7432242"/>
            <a:ext cx="4402336" cy="1723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4592337" y="7432242"/>
            <a:ext cx="2162072" cy="2283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151952" y="7006039"/>
            <a:ext cx="14077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Instruction</a:t>
            </a:r>
            <a:endParaRPr lang="zh-CN" altLang="en-US" sz="2000" b="1" dirty="0">
              <a:ln w="0"/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4740" y="8236488"/>
            <a:ext cx="1182766" cy="1167919"/>
          </a:xfrm>
          <a:prstGeom prst="rect">
            <a:avLst/>
          </a:prstGeom>
        </p:spPr>
      </p:pic>
      <p:sp>
        <p:nvSpPr>
          <p:cNvPr id="205" name="矩形 204"/>
          <p:cNvSpPr/>
          <p:nvPr/>
        </p:nvSpPr>
        <p:spPr>
          <a:xfrm>
            <a:off x="4531141" y="6975741"/>
            <a:ext cx="18117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1" cap="none" spc="0" dirty="0" smtClean="0">
                <a:ln w="0"/>
                <a:solidFill>
                  <a:srgbClr val="5806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Sign up</a:t>
            </a:r>
            <a:r>
              <a:rPr lang="zh-CN" altLang="en-US" sz="2400" b="1" dirty="0">
                <a:ln w="0"/>
                <a:solidFill>
                  <a:srgbClr val="5806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n w="0"/>
                <a:solidFill>
                  <a:srgbClr val="58068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now</a:t>
            </a:r>
            <a:endParaRPr lang="zh-CN" altLang="en-US" sz="2400" b="1" cap="none" spc="0" dirty="0">
              <a:ln w="0"/>
              <a:solidFill>
                <a:srgbClr val="58068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5449692" y="9379508"/>
            <a:ext cx="1210588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zh-CN" altLang="en-US" sz="1000" b="0" cap="none" spc="0" dirty="0" smtClean="0">
                <a:ln w="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  <a:hlinkClick r:id="rId3"/>
              </a:rPr>
              <a:t>点击进入报名页面</a:t>
            </a:r>
            <a:endParaRPr lang="zh-CN" altLang="en-US" sz="1000" b="0" cap="none" spc="0" dirty="0">
              <a:ln w="0"/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216715" y="7510091"/>
            <a:ext cx="4206623" cy="133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登陆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www.xf-world.org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点击招生简章在线报名</a:t>
            </a:r>
            <a:endParaRPr lang="en-US" altLang="zh-CN" sz="1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9705" indent="-179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咨询电话：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上海Tel：021-5566-1085       北京Tel：010-8069-850</a:t>
            </a:r>
            <a:r>
              <a:rPr lang="en-US" altLang="zh-CN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endParaRPr lang="zh-CN" altLang="en-US" sz="1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广州Tel：020-3826-2404</a:t>
            </a:r>
          </a:p>
          <a:p>
            <a:pPr marL="179705" indent="-179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合作校学生请直接向所在大学的负责老师报名</a:t>
            </a:r>
            <a:endParaRPr lang="zh-CN" altLang="en-US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4650316" y="1355376"/>
            <a:ext cx="20473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住宿</a:t>
            </a: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学生宿舍或商务酒店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出行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公共交通或统一安排大巴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通信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学生需自费办理网卡或</a:t>
            </a:r>
            <a:r>
              <a:rPr lang="en-US" altLang="zh-CN" sz="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，主办方可提供咨询服务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保险</a:t>
            </a:r>
            <a:r>
              <a:rPr lang="en-US" altLang="zh-CN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海外意外保险由主办方统一购买</a:t>
            </a:r>
          </a:p>
        </p:txBody>
      </p:sp>
      <p:sp>
        <p:nvSpPr>
          <p:cNvPr id="8" name="矩形 7"/>
          <p:cNvSpPr/>
          <p:nvPr/>
        </p:nvSpPr>
        <p:spPr>
          <a:xfrm>
            <a:off x="4754842" y="4057658"/>
            <a:ext cx="787527" cy="25273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05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日元</a:t>
            </a:r>
            <a:r>
              <a:rPr lang="en-US" altLang="zh-CN" sz="105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/JPY</a:t>
            </a:r>
            <a:endParaRPr lang="zh-CN" sz="1050" dirty="0">
              <a:ln w="0"/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图示 17"/>
          <p:cNvGraphicFramePr/>
          <p:nvPr/>
        </p:nvGraphicFramePr>
        <p:xfrm>
          <a:off x="4705863" y="8195406"/>
          <a:ext cx="670274" cy="140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9" name="矩形 38"/>
          <p:cNvSpPr/>
          <p:nvPr/>
        </p:nvSpPr>
        <p:spPr>
          <a:xfrm>
            <a:off x="4578350" y="6128945"/>
            <a:ext cx="2119278" cy="649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1" name="文本框 106"/>
          <p:cNvSpPr txBox="1"/>
          <p:nvPr/>
        </p:nvSpPr>
        <p:spPr>
          <a:xfrm>
            <a:off x="4599210" y="6115050"/>
            <a:ext cx="2137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有一定的英语听说读写能力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对日本文化、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经济感兴趣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zh-CN" altLang="en-US" sz="9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全日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</a:t>
            </a:r>
            <a:r>
              <a:rPr lang="zh-CN" altLang="en-US" sz="9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在校生大学生，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身心健康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58255"/>
              </p:ext>
            </p:extLst>
          </p:nvPr>
        </p:nvGraphicFramePr>
        <p:xfrm>
          <a:off x="147046" y="3629854"/>
          <a:ext cx="4371168" cy="305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1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93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费用包含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068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955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5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学费、项目报名费、住宿费、接送机、欢迎会，欢送会餐费，在日期间交通费（自由活动期间除外），海外保险费、材料国际邮费等。</a:t>
                      </a:r>
                      <a:endParaRPr lang="en-US" altLang="zh-CN" sz="105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ja-JP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接机指定机场：</a:t>
                      </a:r>
                      <a:r>
                        <a:rPr lang="zh-CN" altLang="en-US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关西国际</a:t>
                      </a:r>
                      <a:r>
                        <a:rPr lang="zh-CN" altLang="ja-JP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机场。</a:t>
                      </a:r>
                      <a:r>
                        <a:rPr lang="zh-CN" altLang="en-US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送机指定机场：成田或羽田机场。</a:t>
                      </a:r>
                      <a:endParaRPr lang="en-US" altLang="zh-CN" sz="1000" b="1" kern="120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ja-JP" sz="1000" b="1" kern="120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接机</a:t>
                      </a:r>
                      <a:r>
                        <a:rPr lang="zh-CN" altLang="ja-JP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指定时间：</a:t>
                      </a:r>
                      <a:r>
                        <a:rPr lang="en-US" altLang="zh-CN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</a:t>
                      </a:r>
                      <a:r>
                        <a:rPr lang="zh-CN" altLang="ja-JP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22</a:t>
                      </a:r>
                      <a:r>
                        <a:rPr lang="zh-CN" altLang="ja-JP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日（</a:t>
                      </a:r>
                      <a:r>
                        <a:rPr lang="en-US" altLang="ja-JP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lang="zh-CN" altLang="ja-JP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ja-JP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00—16</a:t>
                      </a:r>
                      <a:r>
                        <a:rPr lang="zh-CN" altLang="ja-JP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：</a:t>
                      </a:r>
                      <a:r>
                        <a:rPr lang="en-US" altLang="ja-JP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00</a:t>
                      </a:r>
                      <a:r>
                        <a:rPr lang="zh-CN" altLang="ja-JP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）指定时间外到达的同学需自行前往</a:t>
                      </a:r>
                      <a:r>
                        <a:rPr lang="zh-CN" altLang="en-US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住宿地点</a:t>
                      </a:r>
                      <a:r>
                        <a:rPr lang="zh-CN" altLang="ja-JP" sz="1000" b="1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endParaRPr lang="en-US" altLang="zh-CN" sz="1000" b="1" kern="12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送机时间：</a:t>
                      </a: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zh-CN" altLang="en-US" sz="10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10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lang="ja-JP" altLang="ja-JP" sz="1000" b="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3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费用不含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473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签证费、国际往返机票（原则上统一订票）、个人护照办理费用、餐费、自行出行交通费、行李超重费、个人购物消费、其他“费用包含”以外的费用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158390" y="2818772"/>
            <a:ext cx="4369095" cy="694190"/>
            <a:chOff x="149119" y="2660476"/>
            <a:chExt cx="4369095" cy="694190"/>
          </a:xfrm>
        </p:grpSpPr>
        <p:sp>
          <p:nvSpPr>
            <p:cNvPr id="13" name="矩形 12"/>
            <p:cNvSpPr/>
            <p:nvPr/>
          </p:nvSpPr>
          <p:spPr>
            <a:xfrm>
              <a:off x="149119" y="2676485"/>
              <a:ext cx="995953" cy="678181"/>
            </a:xfrm>
            <a:prstGeom prst="rect">
              <a:avLst/>
            </a:prstGeom>
            <a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244115" y="2676395"/>
              <a:ext cx="995953" cy="678181"/>
            </a:xfrm>
            <a:prstGeom prst="rect">
              <a:avLst/>
            </a:prstGeom>
            <a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393473" y="2668685"/>
              <a:ext cx="995953" cy="678181"/>
            </a:xfrm>
            <a:prstGeom prst="rect">
              <a:avLst/>
            </a:prstGeom>
            <a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522261" y="2660476"/>
              <a:ext cx="995953" cy="678181"/>
            </a:xfrm>
            <a:prstGeom prst="rect">
              <a:avLst/>
            </a:prstGeom>
            <a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0" y="-1"/>
            <a:ext cx="6858000" cy="4132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147046" y="447725"/>
          <a:ext cx="4850404" cy="29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2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26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26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76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ea typeface="微软雅黑" panose="020B0503020204020204" pitchFamily="34" charset="-122"/>
                        </a:rPr>
                        <a:t>Study</a:t>
                      </a:r>
                      <a:endParaRPr lang="zh-CN" altLang="en-US" dirty="0">
                        <a:solidFill>
                          <a:schemeClr val="tx1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58068B"/>
                          </a:solidFill>
                          <a:ea typeface="微软雅黑" panose="020B0503020204020204" pitchFamily="34" charset="-122"/>
                        </a:rPr>
                        <a:t>Life</a:t>
                      </a:r>
                      <a:endParaRPr lang="zh-CN" altLang="en-US" dirty="0">
                        <a:solidFill>
                          <a:srgbClr val="58068B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58068B"/>
                          </a:solidFill>
                          <a:ea typeface="微软雅黑" panose="020B0503020204020204" pitchFamily="34" charset="-122"/>
                        </a:rPr>
                        <a:t>Fee</a:t>
                      </a:r>
                      <a:endParaRPr lang="zh-CN" altLang="en-US" dirty="0">
                        <a:solidFill>
                          <a:srgbClr val="58068B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58068B"/>
                          </a:solidFill>
                          <a:ea typeface="微软雅黑" panose="020B0503020204020204" pitchFamily="34" charset="-122"/>
                        </a:rPr>
                        <a:t>Sign up</a:t>
                      </a:r>
                      <a:endParaRPr lang="zh-CN" altLang="en-US" dirty="0">
                        <a:solidFill>
                          <a:srgbClr val="58068B"/>
                        </a:solidFill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8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图片 2" descr="C:\Users\qonglan\Desktop\2018年冬ppt\招简图片\赴日名校奖学金\osaka_bay_sunset.jpgosaka_bay_sunset"/>
          <p:cNvPicPr>
            <a:picLocks noChangeAspect="1"/>
          </p:cNvPicPr>
          <p:nvPr/>
        </p:nvPicPr>
        <p:blipFill rotWithShape="1">
          <a:blip r:embed="rId14" cstate="print"/>
          <a:srcRect l="1879" t="23640" r="-175" b="13175"/>
          <a:stretch>
            <a:fillRect/>
          </a:stretch>
        </p:blipFill>
        <p:spPr>
          <a:xfrm>
            <a:off x="188784" y="895670"/>
            <a:ext cx="4329430" cy="1854835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4342849" y="72415"/>
            <a:ext cx="623570" cy="291828"/>
          </a:xfrm>
          <a:prstGeom prst="rect">
            <a:avLst/>
          </a:prstGeom>
          <a:solidFill>
            <a:srgbClr val="5806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搜 索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223" y="-1"/>
            <a:ext cx="1427713" cy="42782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4959409" y="4323531"/>
            <a:ext cx="1458838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dirty="0" smtClean="0">
                <a:ln w="0"/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298700</a:t>
            </a:r>
          </a:p>
          <a:p>
            <a:r>
              <a:rPr lang="zh-CN" altLang="en-US" sz="1100" dirty="0">
                <a:ln w="0"/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（约</a:t>
            </a:r>
            <a:r>
              <a:rPr lang="en-US" altLang="zh-CN" sz="1100" dirty="0" smtClean="0">
                <a:ln w="0"/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17570</a:t>
            </a:r>
            <a:r>
              <a:rPr lang="zh-CN" altLang="en-US" sz="1100" dirty="0">
                <a:ln w="0"/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人民币）</a:t>
            </a:r>
          </a:p>
          <a:p>
            <a:endParaRPr lang="en-US" altLang="zh-CN" sz="3200" dirty="0">
              <a:ln w="0"/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556038" y="7510091"/>
            <a:ext cx="2218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邮箱：duanqi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@xf-world.org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 indent="-179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www.xf-world.org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66869" y="78674"/>
            <a:ext cx="4043182" cy="2616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sz="1100" dirty="0" err="1" smtClean="0">
                <a:solidFill>
                  <a:srgbClr val="58068B"/>
                </a:solidFill>
                <a:ea typeface="微软雅黑" panose="020B0503020204020204" pitchFamily="34" charset="-122"/>
              </a:rPr>
              <a:t>中国大学生赴日名校奖学金研学课程</a:t>
            </a:r>
            <a:r>
              <a:rPr lang="zh-CN" altLang="en-US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（同志社</a:t>
            </a:r>
            <a:r>
              <a:rPr lang="en-US" altLang="zh-CN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奖学金</a:t>
            </a:r>
            <a:r>
              <a:rPr lang="en-US" altLang="zh-CN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2018</a:t>
            </a:r>
            <a:r>
              <a:rPr lang="zh-CN" altLang="en-US" sz="1100" dirty="0" smtClean="0">
                <a:solidFill>
                  <a:srgbClr val="58068B"/>
                </a:solidFill>
                <a:ea typeface="微软雅黑" panose="020B0503020204020204" pitchFamily="34" charset="-122"/>
              </a:rPr>
              <a:t>夏）</a:t>
            </a:r>
            <a:endParaRPr sz="1100" dirty="0">
              <a:solidFill>
                <a:srgbClr val="58068B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917</Words>
  <Application>Microsoft Macintosh PowerPoint</Application>
  <PresentationFormat>A4 纸张(210x297 毫米)</PresentationFormat>
  <Paragraphs>168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Calibri</vt:lpstr>
      <vt:lpstr>Calibri Light</vt:lpstr>
      <vt:lpstr>Impact</vt:lpstr>
      <vt:lpstr>Times New Roman</vt:lpstr>
      <vt:lpstr>Wingdings</vt:lpstr>
      <vt:lpstr>等线 Light</vt:lpstr>
      <vt:lpstr>黑体</vt:lpstr>
      <vt:lpstr>华文新魏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>Xiangfei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Peter Tan</dc:creator>
  <cp:lastModifiedBy>Microsoft Office 用户</cp:lastModifiedBy>
  <cp:revision>162</cp:revision>
  <cp:lastPrinted>2018-02-28T09:23:40Z</cp:lastPrinted>
  <dcterms:created xsi:type="dcterms:W3CDTF">2017-05-04T00:43:00Z</dcterms:created>
  <dcterms:modified xsi:type="dcterms:W3CDTF">2018-02-28T10:39:58Z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