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60" r:id="rId3"/>
    <p:sldId id="262" r:id="rId4"/>
    <p:sldId id="258" r:id="rId5"/>
  </p:sldIdLst>
  <p:sldSz cx="6858000" cy="9906000" type="A4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8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56A"/>
    <a:srgbClr val="83735B"/>
    <a:srgbClr val="009999"/>
    <a:srgbClr val="58068B"/>
    <a:srgbClr val="F6E8FE"/>
    <a:srgbClr val="57058B"/>
    <a:srgbClr val="E2AC16"/>
    <a:srgbClr val="FFEFEF"/>
    <a:srgbClr val="ECECEC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howGuides="1">
      <p:cViewPr>
        <p:scale>
          <a:sx n="100" d="100"/>
          <a:sy n="100" d="100"/>
        </p:scale>
        <p:origin x="2584" y="-816"/>
      </p:cViewPr>
      <p:guideLst>
        <p:guide orient="horz" pos="305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3DB09-22AA-4E90-91E8-6E4D3F6E5EB2}" type="doc">
      <dgm:prSet loTypeId="urn:microsoft.com/office/officeart/2005/8/layout/process2" loCatId="process" qsTypeId="urn:microsoft.com/office/officeart/2005/8/quickstyle/simple1#1" qsCatId="simple" csTypeId="urn:microsoft.com/office/officeart/2005/8/colors/accent1_2#1" csCatId="accent1" phldr="1"/>
      <dgm:spPr/>
    </dgm:pt>
    <dgm:pt modelId="{0B035495-81B8-42AE-9DF3-43BB9E2757ED}">
      <dgm:prSet phldrT="[文本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报名</a:t>
          </a:r>
        </a:p>
      </dgm:t>
    </dgm:pt>
    <dgm:pt modelId="{43AD9E55-DD76-4DD1-8245-11DBE3F5C928}" type="parTrans" cxnId="{7571851B-4468-45D4-BE0E-6477466E434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0AE9CD-C0DC-4B20-821E-9597706BC323}" type="sibTrans" cxnId="{7571851B-4468-45D4-BE0E-6477466E434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00DB14-1268-414F-8741-15D739C6B7E7}">
      <dgm:prSet phldrT="[文本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确认</a:t>
          </a:r>
        </a:p>
      </dgm:t>
    </dgm:pt>
    <dgm:pt modelId="{4F9F0B93-FF5E-493F-B51F-BB5AF00C81DE}" type="parTrans" cxnId="{A21133BE-4551-4233-AF2B-6E62EEBB84D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EA41D57-D08D-463C-A7C7-48E8A1A33098}" type="sibTrans" cxnId="{A21133BE-4551-4233-AF2B-6E62EEBB84D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43A95D-B612-4DC4-BF5F-70B22E0960C2}">
      <dgm:prSet phldrT="[文本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指导</a:t>
          </a:r>
        </a:p>
      </dgm:t>
    </dgm:pt>
    <dgm:pt modelId="{486C4F2E-0675-44AB-9222-F966C397F8EA}" type="parTrans" cxnId="{30A49E1E-608C-4FAC-954A-2CF93281226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0DD363-D366-4856-883B-ADDD7EE1611C}" type="sibTrans" cxnId="{30A49E1E-608C-4FAC-954A-2CF93281226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077D5C5-40D3-42CA-8BB2-67C687BCF0B0}">
      <dgm:prSet phldrT="[文本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出发</a:t>
          </a:r>
        </a:p>
      </dgm:t>
    </dgm:pt>
    <dgm:pt modelId="{CDFB3BD2-97B3-4E6A-9272-D559A6816EAD}" type="parTrans" cxnId="{72986CE3-D0F2-49C5-A90D-60853DF2472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2C3DC6-A805-4EA6-B611-FE1655A9BB08}" type="sibTrans" cxnId="{72986CE3-D0F2-49C5-A90D-60853DF2472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45334F-9C6F-4EDD-8830-6F61AB160388}" type="pres">
      <dgm:prSet presAssocID="{5D03DB09-22AA-4E90-91E8-6E4D3F6E5EB2}" presName="linearFlow" presStyleCnt="0">
        <dgm:presLayoutVars>
          <dgm:resizeHandles val="exact"/>
        </dgm:presLayoutVars>
      </dgm:prSet>
      <dgm:spPr/>
    </dgm:pt>
    <dgm:pt modelId="{952E344A-92BA-48BC-B6C7-22163780F3CD}" type="pres">
      <dgm:prSet presAssocID="{0B035495-81B8-42AE-9DF3-43BB9E2757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43E077-E1B1-43E8-886A-02021839BF00}" type="pres">
      <dgm:prSet presAssocID="{3F0AE9CD-C0DC-4B20-821E-9597706BC323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4DA8F314-D155-4879-B140-A0C715F7A59E}" type="pres">
      <dgm:prSet presAssocID="{3F0AE9CD-C0DC-4B20-821E-9597706BC323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096D24EB-1810-4FD7-B0FF-96CAF03C3AC6}" type="pres">
      <dgm:prSet presAssocID="{F800DB14-1268-414F-8741-15D739C6B7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6947FF-A367-4EF8-AF8D-2FD6A59AF22F}" type="pres">
      <dgm:prSet presAssocID="{CEA41D57-D08D-463C-A7C7-48E8A1A33098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1D6F32A6-55ED-4487-B04A-5AD14683397C}" type="pres">
      <dgm:prSet presAssocID="{CEA41D57-D08D-463C-A7C7-48E8A1A33098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1BEE8B5E-E20C-4351-9E71-A190F3910722}" type="pres">
      <dgm:prSet presAssocID="{CD43A95D-B612-4DC4-BF5F-70B22E0960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F42AE7-6D1D-40E1-B568-09D9AE13CC48}" type="pres">
      <dgm:prSet presAssocID="{3E0DD363-D366-4856-883B-ADDD7EE1611C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D6AA6A68-50A7-4D27-8171-8676C8F357AF}" type="pres">
      <dgm:prSet presAssocID="{3E0DD363-D366-4856-883B-ADDD7EE1611C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36BE09BA-B2FB-45F4-9B31-7AC60CCD8D01}" type="pres">
      <dgm:prSet presAssocID="{D077D5C5-40D3-42CA-8BB2-67C687BCF0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36DB275-76FC-482A-A7B6-0FD70CFAAE7D}" type="presOf" srcId="{F800DB14-1268-414F-8741-15D739C6B7E7}" destId="{096D24EB-1810-4FD7-B0FF-96CAF03C3AC6}" srcOrd="0" destOrd="0" presId="urn:microsoft.com/office/officeart/2005/8/layout/process2"/>
    <dgm:cxn modelId="{7571851B-4468-45D4-BE0E-6477466E434B}" srcId="{5D03DB09-22AA-4E90-91E8-6E4D3F6E5EB2}" destId="{0B035495-81B8-42AE-9DF3-43BB9E2757ED}" srcOrd="0" destOrd="0" parTransId="{43AD9E55-DD76-4DD1-8245-11DBE3F5C928}" sibTransId="{3F0AE9CD-C0DC-4B20-821E-9597706BC323}"/>
    <dgm:cxn modelId="{72986CE3-D0F2-49C5-A90D-60853DF2472D}" srcId="{5D03DB09-22AA-4E90-91E8-6E4D3F6E5EB2}" destId="{D077D5C5-40D3-42CA-8BB2-67C687BCF0B0}" srcOrd="3" destOrd="0" parTransId="{CDFB3BD2-97B3-4E6A-9272-D559A6816EAD}" sibTransId="{F22C3DC6-A805-4EA6-B611-FE1655A9BB08}"/>
    <dgm:cxn modelId="{60713936-4217-4425-A6A1-FA2EF0B09F32}" type="presOf" srcId="{3F0AE9CD-C0DC-4B20-821E-9597706BC323}" destId="{3B43E077-E1B1-43E8-886A-02021839BF00}" srcOrd="0" destOrd="0" presId="urn:microsoft.com/office/officeart/2005/8/layout/process2"/>
    <dgm:cxn modelId="{024344F3-30E7-4EFD-8CC9-536019B60FF4}" type="presOf" srcId="{0B035495-81B8-42AE-9DF3-43BB9E2757ED}" destId="{952E344A-92BA-48BC-B6C7-22163780F3CD}" srcOrd="0" destOrd="0" presId="urn:microsoft.com/office/officeart/2005/8/layout/process2"/>
    <dgm:cxn modelId="{21344DB8-4596-4D60-9D04-51DE98F95E0B}" type="presOf" srcId="{3E0DD363-D366-4856-883B-ADDD7EE1611C}" destId="{2EF42AE7-6D1D-40E1-B568-09D9AE13CC48}" srcOrd="0" destOrd="0" presId="urn:microsoft.com/office/officeart/2005/8/layout/process2"/>
    <dgm:cxn modelId="{61DAB1EB-486B-430F-A721-DB0916B8B95C}" type="presOf" srcId="{3F0AE9CD-C0DC-4B20-821E-9597706BC323}" destId="{4DA8F314-D155-4879-B140-A0C715F7A59E}" srcOrd="1" destOrd="0" presId="urn:microsoft.com/office/officeart/2005/8/layout/process2"/>
    <dgm:cxn modelId="{A21133BE-4551-4233-AF2B-6E62EEBB84D1}" srcId="{5D03DB09-22AA-4E90-91E8-6E4D3F6E5EB2}" destId="{F800DB14-1268-414F-8741-15D739C6B7E7}" srcOrd="1" destOrd="0" parTransId="{4F9F0B93-FF5E-493F-B51F-BB5AF00C81DE}" sibTransId="{CEA41D57-D08D-463C-A7C7-48E8A1A33098}"/>
    <dgm:cxn modelId="{1702CE0C-85ED-49BE-AC32-A0DBDF87F539}" type="presOf" srcId="{CD43A95D-B612-4DC4-BF5F-70B22E0960C2}" destId="{1BEE8B5E-E20C-4351-9E71-A190F3910722}" srcOrd="0" destOrd="0" presId="urn:microsoft.com/office/officeart/2005/8/layout/process2"/>
    <dgm:cxn modelId="{EC181A42-DE2C-4A26-A0CC-E840336392F2}" type="presOf" srcId="{CEA41D57-D08D-463C-A7C7-48E8A1A33098}" destId="{1D6F32A6-55ED-4487-B04A-5AD14683397C}" srcOrd="1" destOrd="0" presId="urn:microsoft.com/office/officeart/2005/8/layout/process2"/>
    <dgm:cxn modelId="{30A49E1E-608C-4FAC-954A-2CF93281226A}" srcId="{5D03DB09-22AA-4E90-91E8-6E4D3F6E5EB2}" destId="{CD43A95D-B612-4DC4-BF5F-70B22E0960C2}" srcOrd="2" destOrd="0" parTransId="{486C4F2E-0675-44AB-9222-F966C397F8EA}" sibTransId="{3E0DD363-D366-4856-883B-ADDD7EE1611C}"/>
    <dgm:cxn modelId="{B764887A-26FD-4E3C-A15D-A67C579B806A}" type="presOf" srcId="{CEA41D57-D08D-463C-A7C7-48E8A1A33098}" destId="{9B6947FF-A367-4EF8-AF8D-2FD6A59AF22F}" srcOrd="0" destOrd="0" presId="urn:microsoft.com/office/officeart/2005/8/layout/process2"/>
    <dgm:cxn modelId="{E3FBB65B-4BE2-4A23-9CD8-93F82DE86BF9}" type="presOf" srcId="{5D03DB09-22AA-4E90-91E8-6E4D3F6E5EB2}" destId="{BA45334F-9C6F-4EDD-8830-6F61AB160388}" srcOrd="0" destOrd="0" presId="urn:microsoft.com/office/officeart/2005/8/layout/process2"/>
    <dgm:cxn modelId="{1C61EB2B-CF92-4303-8CEA-4539E5CF8680}" type="presOf" srcId="{3E0DD363-D366-4856-883B-ADDD7EE1611C}" destId="{D6AA6A68-50A7-4D27-8171-8676C8F357AF}" srcOrd="1" destOrd="0" presId="urn:microsoft.com/office/officeart/2005/8/layout/process2"/>
    <dgm:cxn modelId="{7796165D-0494-47D8-9F3C-35E05C56E20D}" type="presOf" srcId="{D077D5C5-40D3-42CA-8BB2-67C687BCF0B0}" destId="{36BE09BA-B2FB-45F4-9B31-7AC60CCD8D01}" srcOrd="0" destOrd="0" presId="urn:microsoft.com/office/officeart/2005/8/layout/process2"/>
    <dgm:cxn modelId="{B1603F62-0145-4C92-8F87-904AB16E3C52}" type="presParOf" srcId="{BA45334F-9C6F-4EDD-8830-6F61AB160388}" destId="{952E344A-92BA-48BC-B6C7-22163780F3CD}" srcOrd="0" destOrd="0" presId="urn:microsoft.com/office/officeart/2005/8/layout/process2"/>
    <dgm:cxn modelId="{C3699D8F-CBC9-481B-AF2A-1EFC575243B6}" type="presParOf" srcId="{BA45334F-9C6F-4EDD-8830-6F61AB160388}" destId="{3B43E077-E1B1-43E8-886A-02021839BF00}" srcOrd="1" destOrd="0" presId="urn:microsoft.com/office/officeart/2005/8/layout/process2"/>
    <dgm:cxn modelId="{A58D7528-6BD1-4AB4-9208-CB6BE53570CD}" type="presParOf" srcId="{3B43E077-E1B1-43E8-886A-02021839BF00}" destId="{4DA8F314-D155-4879-B140-A0C715F7A59E}" srcOrd="0" destOrd="0" presId="urn:microsoft.com/office/officeart/2005/8/layout/process2"/>
    <dgm:cxn modelId="{26BC4DF0-082D-4437-B154-56CB6362B1D0}" type="presParOf" srcId="{BA45334F-9C6F-4EDD-8830-6F61AB160388}" destId="{096D24EB-1810-4FD7-B0FF-96CAF03C3AC6}" srcOrd="2" destOrd="0" presId="urn:microsoft.com/office/officeart/2005/8/layout/process2"/>
    <dgm:cxn modelId="{9D11EE0B-6724-40C7-8FEA-071EA59D35E9}" type="presParOf" srcId="{BA45334F-9C6F-4EDD-8830-6F61AB160388}" destId="{9B6947FF-A367-4EF8-AF8D-2FD6A59AF22F}" srcOrd="3" destOrd="0" presId="urn:microsoft.com/office/officeart/2005/8/layout/process2"/>
    <dgm:cxn modelId="{3ACFD314-3937-41F6-B84A-F9277DF41066}" type="presParOf" srcId="{9B6947FF-A367-4EF8-AF8D-2FD6A59AF22F}" destId="{1D6F32A6-55ED-4487-B04A-5AD14683397C}" srcOrd="0" destOrd="0" presId="urn:microsoft.com/office/officeart/2005/8/layout/process2"/>
    <dgm:cxn modelId="{1FDFDB90-7AF7-4A72-A098-A0A097D389EF}" type="presParOf" srcId="{BA45334F-9C6F-4EDD-8830-6F61AB160388}" destId="{1BEE8B5E-E20C-4351-9E71-A190F3910722}" srcOrd="4" destOrd="0" presId="urn:microsoft.com/office/officeart/2005/8/layout/process2"/>
    <dgm:cxn modelId="{4F6A5582-61BE-4820-9A54-EE412D505CE4}" type="presParOf" srcId="{BA45334F-9C6F-4EDD-8830-6F61AB160388}" destId="{2EF42AE7-6D1D-40E1-B568-09D9AE13CC48}" srcOrd="5" destOrd="0" presId="urn:microsoft.com/office/officeart/2005/8/layout/process2"/>
    <dgm:cxn modelId="{0365E27A-BB0F-4795-ADB5-A82DBF53BDD9}" type="presParOf" srcId="{2EF42AE7-6D1D-40E1-B568-09D9AE13CC48}" destId="{D6AA6A68-50A7-4D27-8171-8676C8F357AF}" srcOrd="0" destOrd="0" presId="urn:microsoft.com/office/officeart/2005/8/layout/process2"/>
    <dgm:cxn modelId="{B217DB96-E6E4-4F67-9DD6-87F748224340}" type="presParOf" srcId="{BA45334F-9C6F-4EDD-8830-6F61AB160388}" destId="{36BE09BA-B2FB-45F4-9B31-7AC60CCD8D0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344A-92BA-48BC-B6C7-22163780F3CD}">
      <dsp:nvSpPr>
        <dsp:cNvPr id="0" name=""/>
        <dsp:cNvSpPr/>
      </dsp:nvSpPr>
      <dsp:spPr>
        <a:xfrm>
          <a:off x="105230" y="686"/>
          <a:ext cx="459813" cy="25545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报名</a:t>
          </a:r>
        </a:p>
      </dsp:txBody>
      <dsp:txXfrm>
        <a:off x="112712" y="8168"/>
        <a:ext cx="444849" cy="240487"/>
      </dsp:txXfrm>
    </dsp:sp>
    <dsp:sp modelId="{3B43E077-E1B1-43E8-886A-02021839BF00}">
      <dsp:nvSpPr>
        <dsp:cNvPr id="0" name=""/>
        <dsp:cNvSpPr/>
      </dsp:nvSpPr>
      <dsp:spPr>
        <a:xfrm rot="5400000">
          <a:off x="287239" y="262524"/>
          <a:ext cx="95794" cy="114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300651" y="272103"/>
        <a:ext cx="68971" cy="67056"/>
      </dsp:txXfrm>
    </dsp:sp>
    <dsp:sp modelId="{096D24EB-1810-4FD7-B0FF-96CAF03C3AC6}">
      <dsp:nvSpPr>
        <dsp:cNvPr id="0" name=""/>
        <dsp:cNvSpPr/>
      </dsp:nvSpPr>
      <dsp:spPr>
        <a:xfrm>
          <a:off x="105230" y="383864"/>
          <a:ext cx="459813" cy="25545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确认</a:t>
          </a:r>
        </a:p>
      </dsp:txBody>
      <dsp:txXfrm>
        <a:off x="112712" y="391346"/>
        <a:ext cx="444849" cy="240487"/>
      </dsp:txXfrm>
    </dsp:sp>
    <dsp:sp modelId="{9B6947FF-A367-4EF8-AF8D-2FD6A59AF22F}">
      <dsp:nvSpPr>
        <dsp:cNvPr id="0" name=""/>
        <dsp:cNvSpPr/>
      </dsp:nvSpPr>
      <dsp:spPr>
        <a:xfrm rot="5400000">
          <a:off x="287239" y="645702"/>
          <a:ext cx="95794" cy="114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300651" y="655281"/>
        <a:ext cx="68971" cy="67056"/>
      </dsp:txXfrm>
    </dsp:sp>
    <dsp:sp modelId="{1BEE8B5E-E20C-4351-9E71-A190F3910722}">
      <dsp:nvSpPr>
        <dsp:cNvPr id="0" name=""/>
        <dsp:cNvSpPr/>
      </dsp:nvSpPr>
      <dsp:spPr>
        <a:xfrm>
          <a:off x="105230" y="767041"/>
          <a:ext cx="459813" cy="25545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指导</a:t>
          </a:r>
        </a:p>
      </dsp:txBody>
      <dsp:txXfrm>
        <a:off x="112712" y="774523"/>
        <a:ext cx="444849" cy="240487"/>
      </dsp:txXfrm>
    </dsp:sp>
    <dsp:sp modelId="{2EF42AE7-6D1D-40E1-B568-09D9AE13CC48}">
      <dsp:nvSpPr>
        <dsp:cNvPr id="0" name=""/>
        <dsp:cNvSpPr/>
      </dsp:nvSpPr>
      <dsp:spPr>
        <a:xfrm rot="5400000">
          <a:off x="287239" y="1028879"/>
          <a:ext cx="95794" cy="114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300651" y="1038458"/>
        <a:ext cx="68971" cy="67056"/>
      </dsp:txXfrm>
    </dsp:sp>
    <dsp:sp modelId="{36BE09BA-B2FB-45F4-9B31-7AC60CCD8D01}">
      <dsp:nvSpPr>
        <dsp:cNvPr id="0" name=""/>
        <dsp:cNvSpPr/>
      </dsp:nvSpPr>
      <dsp:spPr>
        <a:xfrm>
          <a:off x="105230" y="1150219"/>
          <a:ext cx="459813" cy="25545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出发</a:t>
          </a:r>
        </a:p>
      </dsp:txBody>
      <dsp:txXfrm>
        <a:off x="112712" y="1157701"/>
        <a:ext cx="444849" cy="240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90"/>
            </a:lvl1pPr>
          </a:lstStyle>
          <a:p>
            <a:fld id="{0F9B84EA-7D68-4D60-9CB1-D50884785D1C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9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720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942" y="1240790"/>
            <a:ext cx="5955792" cy="335013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042"/>
            <a:ext cx="5438140" cy="3908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04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jpeg"/><Relationship Id="rId15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hyperlink" Target="http://116.62.119.248/SystemFrameWorkV3/Interface/LoginAPI.aspx?UserGuid=cfda68e2-dc81-40b7-81d8-f80d3fbc016f&amp;LoginSecretKey=df13c20a-4a0a-e242-5e23-426cbdcbf497&amp;RedirectURL=~/Service.CRM.CustomizedWCFUI.ServiceFactory.CRM.PublicCustomerInfoClass.AddNew.aspx?Method=Load_AddNew_Page&amp;MethodName=%E6%96%B0%E5%A2%9E%E5%85%AC%E6%B5%B7%E5%AE%A2%E6%88%B7%E5%88%97%E8%A1%A8&amp;Version=0.5078433325145636&amp;Tab=%E5%85%A8%E9%83%A8&amp;Version=0.4426579549647037" TargetMode="External"/><Relationship Id="rId4" Type="http://schemas.openxmlformats.org/officeDocument/2006/relationships/hyperlink" Target="mailto:duanqi@xf-world.org" TargetMode="External"/><Relationship Id="rId5" Type="http://schemas.openxmlformats.org/officeDocument/2006/relationships/hyperlink" Target="http://www.xf-world.org/" TargetMode="External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6685" y="4670158"/>
            <a:ext cx="4869739" cy="1750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1"/>
            <a:ext cx="6858000" cy="413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28525" y="5866830"/>
            <a:ext cx="1437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</a:p>
          <a:p>
            <a:r>
              <a:rPr lang="en-US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-235769" y="440548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</a:p>
        </p:txBody>
      </p:sp>
      <p:sp>
        <p:nvSpPr>
          <p:cNvPr id="18" name="矩形 17"/>
          <p:cNvSpPr/>
          <p:nvPr/>
        </p:nvSpPr>
        <p:spPr>
          <a:xfrm>
            <a:off x="4461659" y="613209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</a:p>
        </p:txBody>
      </p:sp>
      <p:sp>
        <p:nvSpPr>
          <p:cNvPr id="26" name="矩形 25"/>
          <p:cNvSpPr/>
          <p:nvPr/>
        </p:nvSpPr>
        <p:spPr>
          <a:xfrm>
            <a:off x="166869" y="78674"/>
            <a:ext cx="4043182" cy="2870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ea typeface="微软雅黑" panose="020B0503020204020204" pitchFamily="34" charset="-122"/>
              </a:rPr>
              <a:t>上智大学 Stay in Tokyo短期课程（上智</a:t>
            </a:r>
            <a:r>
              <a:rPr lang="en-US" altLang="zh-CN" sz="1200" dirty="0">
                <a:solidFill>
                  <a:srgbClr val="C00000"/>
                </a:solidFill>
                <a:ea typeface="微软雅黑" panose="020B0503020204020204" pitchFamily="34" charset="-122"/>
              </a:rPr>
              <a:t>/SIT </a:t>
            </a:r>
            <a:r>
              <a:rPr lang="en-US" altLang="zh-CN" sz="1200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2018</a:t>
            </a:r>
            <a:r>
              <a:rPr lang="zh-CN" altLang="en-US" sz="1200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夏）</a:t>
            </a:r>
            <a:endParaRPr lang="zh-CN" altLang="en-US" sz="12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50590" y="77035"/>
            <a:ext cx="623570" cy="2918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 索</a:t>
            </a:r>
          </a:p>
        </p:txBody>
      </p:sp>
      <p:sp>
        <p:nvSpPr>
          <p:cNvPr id="67" name="矩形 66"/>
          <p:cNvSpPr/>
          <p:nvPr/>
        </p:nvSpPr>
        <p:spPr>
          <a:xfrm>
            <a:off x="145563" y="7134290"/>
            <a:ext cx="4870861" cy="2225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02812" y="6715129"/>
            <a:ext cx="23602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</a:t>
            </a:r>
            <a:r>
              <a:rPr lang="en-US" altLang="zh-CN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To Program</a:t>
            </a:r>
            <a:endParaRPr lang="zh-CN" altLang="en-US" sz="20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8" name="表格 77"/>
          <p:cNvGraphicFramePr>
            <a:graphicFrameLocks noGrp="1"/>
          </p:cNvGraphicFramePr>
          <p:nvPr/>
        </p:nvGraphicFramePr>
        <p:xfrm>
          <a:off x="147046" y="447725"/>
          <a:ext cx="4850404" cy="2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C00000"/>
                          </a:solidFill>
                          <a:ea typeface="微软雅黑" panose="020B0503020204020204" pitchFamily="34" charset="-122"/>
                        </a:rPr>
                        <a:t>Study</a:t>
                      </a:r>
                      <a:endParaRPr lang="zh-CN" altLang="en-US" dirty="0">
                        <a:solidFill>
                          <a:srgbClr val="C00000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Life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Fee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Sign up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5" name="文本框 94"/>
          <p:cNvSpPr txBox="1"/>
          <p:nvPr/>
        </p:nvSpPr>
        <p:spPr>
          <a:xfrm>
            <a:off x="297871" y="4855150"/>
            <a:ext cx="4658497" cy="138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705" algn="just">
              <a:lnSpc>
                <a:spcPts val="1700"/>
              </a:lnSpc>
            </a:pPr>
            <a:r>
              <a:rPr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上智大学</a:t>
            </a:r>
            <a:r>
              <a:rPr 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Sophia University）是以人文主义为基石，以为他人奉献的精神为背景在日本创立的，现今已成为一所日本著名的国际化综合型大学，在2013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年上智大学度过了建校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100周年的华诞。</a:t>
            </a:r>
          </a:p>
          <a:p>
            <a:pPr indent="179705" algn="just">
              <a:lnSpc>
                <a:spcPts val="1700"/>
              </a:lnSpc>
            </a:pP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为了促进全球化进程，上智大学与54个国家和地区的276所交换留学协定校和学术交流协定校签订了交流协议。是日本文部科学省2014年从全日本约780所大学中选出的37所国际化据点整备事业（G30）大学之一。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38785" y="7218779"/>
            <a:ext cx="4989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主办单位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上智大学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、上智大学中国联络处 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项目课程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本项目提供环境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、媒体</a:t>
            </a:r>
            <a:r>
              <a:rPr lang="en-US" altLang="ja-JP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经济、文化类别课程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项目成果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上智大学颁发官方结业证书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200000"/>
              </a:lnSpc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课外体验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企业见学，文化体验（浴衣茶道），温泉以及东京周边景点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食宿安排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餐饮自理（约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2500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日元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天）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，入住奥林匹克青少年中心或相同条件住宿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签证保险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本项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目含海外意外保险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，需办理日本签证，签证费自理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32241"/>
              </p:ext>
            </p:extLst>
          </p:nvPr>
        </p:nvGraphicFramePr>
        <p:xfrm>
          <a:off x="5173699" y="7134289"/>
          <a:ext cx="155066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项目开始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2018/07/23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2018/08/04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项目结束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2018/08/01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2018/08/13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报名截至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2018/05/31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2018/06/08</a:t>
                      </a:r>
                      <a:endParaRPr lang="zh-CN" altLang="en-US" sz="14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2" name="矩形 41"/>
          <p:cNvSpPr/>
          <p:nvPr/>
        </p:nvSpPr>
        <p:spPr>
          <a:xfrm>
            <a:off x="5137736" y="6694749"/>
            <a:ext cx="15997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Timetable</a:t>
            </a:r>
            <a:endParaRPr lang="zh-CN" altLang="en-US" sz="20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23" y="-1"/>
            <a:ext cx="1427713" cy="427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/>
          <a:stretch>
            <a:fillRect/>
          </a:stretch>
        </p:blipFill>
        <p:spPr>
          <a:xfrm>
            <a:off x="5125825" y="4683259"/>
            <a:ext cx="1660948" cy="11370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 b="4574"/>
          <a:stretch>
            <a:fillRect/>
          </a:stretch>
        </p:blipFill>
        <p:spPr>
          <a:xfrm>
            <a:off x="179030" y="907460"/>
            <a:ext cx="4849495" cy="3411039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62814" y="3610406"/>
            <a:ext cx="4852035" cy="48766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114543" y="2213774"/>
            <a:ext cx="1672230" cy="862548"/>
            <a:chOff x="5120457" y="906850"/>
            <a:chExt cx="1651082" cy="910934"/>
          </a:xfrm>
        </p:grpSpPr>
        <p:sp>
          <p:nvSpPr>
            <p:cNvPr id="40" name="矩形 39"/>
            <p:cNvSpPr/>
            <p:nvPr/>
          </p:nvSpPr>
          <p:spPr>
            <a:xfrm>
              <a:off x="5120457" y="906850"/>
              <a:ext cx="1651082" cy="9109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168521" y="1003408"/>
              <a:ext cx="1460274" cy="3250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400" b="1" cap="none" spc="0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University Rank</a:t>
              </a:r>
              <a:endParaRPr lang="zh-CN" altLang="en-US" sz="1400" b="1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50398" y="1307818"/>
              <a:ext cx="1478397" cy="373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705" indent="-179705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日本私立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大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TOP3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051355" y="3648748"/>
            <a:ext cx="39427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上智</a:t>
            </a:r>
            <a:r>
              <a:rPr lang="zh-CN" altLang="en-US" sz="2000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大学 </a:t>
            </a:r>
            <a:r>
              <a:rPr lang="en-US" altLang="zh-CN" sz="2000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Stay in Tokyo</a:t>
            </a:r>
            <a:r>
              <a:rPr lang="zh-CN" altLang="en-US" sz="2000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短期课程</a:t>
            </a:r>
            <a:endParaRPr lang="en-US" altLang="zh-CN" sz="2000" dirty="0"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</a:effectLst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125825" y="926276"/>
            <a:ext cx="1660948" cy="1104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33734" y="1009811"/>
            <a:ext cx="137772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Location </a:t>
            </a:r>
            <a:endParaRPr lang="zh-CN" altLang="en-US" sz="16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132247" y="1347982"/>
            <a:ext cx="1521758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国家：日本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区划：关东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城市：东京</a:t>
            </a:r>
          </a:p>
        </p:txBody>
      </p:sp>
      <p:sp>
        <p:nvSpPr>
          <p:cNvPr id="48" name="矩形 47"/>
          <p:cNvSpPr/>
          <p:nvPr/>
        </p:nvSpPr>
        <p:spPr>
          <a:xfrm>
            <a:off x="5125825" y="3235365"/>
            <a:ext cx="1660948" cy="1104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164287" y="3504602"/>
            <a:ext cx="1608985" cy="75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创办时间：</a:t>
            </a:r>
            <a:r>
              <a:rPr lang="en-US" altLang="zh-CN" sz="1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1913</a:t>
            </a:r>
            <a:r>
              <a:rPr lang="zh-CN" altLang="en-US" sz="1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000" dirty="0">
              <a:ln w="0"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类别：私立大学</a:t>
            </a:r>
            <a:endParaRPr lang="en-US" altLang="zh-CN" sz="1000" dirty="0">
              <a:ln w="0"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校长：晔道佳明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244087" y="3241074"/>
            <a:ext cx="137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图片 4"/>
          <p:cNvPicPr>
            <a:picLocks noChangeAspect="1"/>
          </p:cNvPicPr>
          <p:nvPr/>
        </p:nvPicPr>
        <p:blipFill rotWithShape="1">
          <a:blip r:embed="rId5" cstate="print"/>
          <a:srcRect l="3385" t="4402" r="3601" b="4243"/>
          <a:stretch>
            <a:fillRect/>
          </a:stretch>
        </p:blipFill>
        <p:spPr>
          <a:xfrm>
            <a:off x="265048" y="3501567"/>
            <a:ext cx="696766" cy="694473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397578" y="6296136"/>
            <a:ext cx="4205182" cy="2489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397578" y="1845178"/>
            <a:ext cx="4205182" cy="3513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397578" y="5877752"/>
            <a:ext cx="2216150" cy="3987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b="0" cap="none" spc="0" dirty="0">
                <a:ln w="0"/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Program Activities</a:t>
            </a:r>
          </a:p>
        </p:txBody>
      </p:sp>
      <p:sp>
        <p:nvSpPr>
          <p:cNvPr id="38" name="矩形 37"/>
          <p:cNvSpPr/>
          <p:nvPr/>
        </p:nvSpPr>
        <p:spPr>
          <a:xfrm>
            <a:off x="2318189" y="1291476"/>
            <a:ext cx="2216150" cy="3987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Program </a:t>
            </a:r>
            <a:r>
              <a:rPr lang="en-US" altLang="zh-CN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Detail</a:t>
            </a:r>
            <a:endParaRPr lang="en-US" altLang="zh-CN" sz="20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85309" y="1819275"/>
            <a:ext cx="409805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为了推动国际化教学进程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，上智大学为本次项目开设了以“环境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媒体</a:t>
            </a:r>
            <a:r>
              <a:rPr lang="en-US" altLang="ja-JP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文化”三大课题为中心的相关课程，让同学们在体验日本大学授课的同时可以更深刻的了解日本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日本有着世界上独树一帜的企业管理模式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，在某些领域有着赶超世界脚步的惊人成绩，作为该项目的一个重要环节，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实地考察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  <a:r>
              <a:rPr lang="ja-JP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京都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水道局水再生中心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，新闻媒体，啤酒企业等，对学生认知企业管理模式和行业竞争等都有着重大意义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项目期间特设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安排浴衣和茶道等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文化活动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让同学们在体验日本传统文化的同时，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进一步感受日本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底蕴。</a:t>
            </a:r>
            <a:endParaRPr 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学习之外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我们将带同学们参观银座，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台场等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日本现代经济文化聚集地。与此呼应，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还将带同学们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见学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东京都内最古老的浅草寺和古都镰仓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在现代与古老之间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自由穿梭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领略神秘而富有魅力的东京。</a:t>
            </a:r>
          </a:p>
        </p:txBody>
      </p:sp>
      <p:sp>
        <p:nvSpPr>
          <p:cNvPr id="5" name="矩形 4"/>
          <p:cNvSpPr/>
          <p:nvPr/>
        </p:nvSpPr>
        <p:spPr>
          <a:xfrm>
            <a:off x="2443675" y="6736383"/>
            <a:ext cx="41129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企业见学：东京都水再生中心，新闻社，</a:t>
            </a:r>
            <a:r>
              <a:rPr lang="ja-JP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日本知名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品牌啤酒工厂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参观东京有名景点：浅草寺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台场，秋叶原，东京塔等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体验日本传统文化：浴衣，茶道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体会古都的魅力：镰仓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日本大浴场文化：温泉酒店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-1"/>
            <a:ext cx="6858000" cy="413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7046" y="1344295"/>
            <a:ext cx="2170704" cy="8079105"/>
            <a:chOff x="146774" y="1344299"/>
            <a:chExt cx="2158358" cy="8079379"/>
          </a:xfrm>
        </p:grpSpPr>
        <p:grpSp>
          <p:nvGrpSpPr>
            <p:cNvPr id="9" name="组合 8"/>
            <p:cNvGrpSpPr/>
            <p:nvPr/>
          </p:nvGrpSpPr>
          <p:grpSpPr>
            <a:xfrm>
              <a:off x="146774" y="1344299"/>
              <a:ext cx="2158358" cy="8079379"/>
              <a:chOff x="-2714338" y="1151163"/>
              <a:chExt cx="2158358" cy="807937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-2714066" y="1151163"/>
                <a:ext cx="2155560" cy="14776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-2714066" y="2801506"/>
                <a:ext cx="2158086" cy="147800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-2714337" y="4457085"/>
                <a:ext cx="2155831" cy="14167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-2714338" y="6102426"/>
                <a:ext cx="2112898" cy="140339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-2714338" y="7752847"/>
                <a:ext cx="2112267" cy="14776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707570" y="1344299"/>
              <a:ext cx="595035" cy="222258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zh-CN" altLang="en-US" sz="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课堂讲解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1713325" y="2994252"/>
              <a:ext cx="589280" cy="222258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zh-CN" altLang="en-US" sz="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茶道体验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713326" y="4644907"/>
              <a:ext cx="589280" cy="222258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zh-CN" altLang="en-US" sz="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浅草寺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657297" y="6295562"/>
              <a:ext cx="595036" cy="222258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zh-CN" altLang="en-US" sz="80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项目留影</a:t>
              </a:r>
              <a:endParaRPr lang="zh-CN" altLang="en-US" sz="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664685" y="7945671"/>
              <a:ext cx="595036" cy="222258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800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镰  仓</a:t>
              </a:r>
              <a:endParaRPr lang="zh-CN" altLang="en-US" sz="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61" name="表格 60"/>
          <p:cNvGraphicFramePr>
            <a:graphicFrameLocks noGrp="1"/>
          </p:cNvGraphicFramePr>
          <p:nvPr/>
        </p:nvGraphicFramePr>
        <p:xfrm>
          <a:off x="147046" y="447725"/>
          <a:ext cx="4850404" cy="2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C00000"/>
                          </a:solidFill>
                          <a:ea typeface="微软雅黑" panose="020B0503020204020204" pitchFamily="34" charset="-122"/>
                        </a:rPr>
                        <a:t>Study</a:t>
                      </a:r>
                      <a:endParaRPr lang="zh-CN" altLang="en-US" dirty="0">
                        <a:solidFill>
                          <a:srgbClr val="C00000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Life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Fee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Sign up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矩形 27"/>
          <p:cNvSpPr/>
          <p:nvPr/>
        </p:nvSpPr>
        <p:spPr>
          <a:xfrm>
            <a:off x="4350590" y="77035"/>
            <a:ext cx="623570" cy="2918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 索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23" y="-1"/>
            <a:ext cx="1427713" cy="42782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66869" y="78674"/>
            <a:ext cx="4043182" cy="2870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上智大学 Stay in Tokyo短期课程（上智</a:t>
            </a:r>
            <a:r>
              <a:rPr lang="en-US" altLang="zh-CN" sz="12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/</a:t>
            </a:r>
            <a:r>
              <a:rPr lang="en-US" altLang="zh-CN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SIT</a:t>
            </a:r>
            <a:r>
              <a:rPr lang="zh-CN" altLang="en-US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2018</a:t>
            </a:r>
            <a:r>
              <a:rPr lang="zh-CN" altLang="en-US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夏）</a:t>
            </a:r>
            <a:endParaRPr lang="zh-CN" altLang="en-US" sz="12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-1"/>
            <a:ext cx="6858000" cy="413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aphicFrame>
        <p:nvGraphicFramePr>
          <p:cNvPr id="61" name="表格 60"/>
          <p:cNvGraphicFramePr>
            <a:graphicFrameLocks noGrp="1"/>
          </p:cNvGraphicFramePr>
          <p:nvPr/>
        </p:nvGraphicFramePr>
        <p:xfrm>
          <a:off x="147046" y="447725"/>
          <a:ext cx="4850404" cy="2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C00000"/>
                          </a:solidFill>
                          <a:ea typeface="微软雅黑" panose="020B0503020204020204" pitchFamily="34" charset="-122"/>
                        </a:rPr>
                        <a:t>Study</a:t>
                      </a:r>
                      <a:endParaRPr lang="zh-CN" altLang="en-US" dirty="0">
                        <a:solidFill>
                          <a:srgbClr val="C00000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Life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Fee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Sign up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矩形 27"/>
          <p:cNvSpPr/>
          <p:nvPr/>
        </p:nvSpPr>
        <p:spPr>
          <a:xfrm>
            <a:off x="4350590" y="77035"/>
            <a:ext cx="623570" cy="2918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 索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23" y="-1"/>
            <a:ext cx="1427713" cy="42782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66869" y="78674"/>
            <a:ext cx="4043182" cy="2870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上智大学 Stay in Tokyo短期课程（上智</a:t>
            </a:r>
            <a:r>
              <a:rPr lang="en-US" altLang="zh-CN" sz="12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/</a:t>
            </a:r>
            <a:r>
              <a:rPr lang="en-US" altLang="zh-CN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SIT</a:t>
            </a:r>
            <a:r>
              <a:rPr lang="zh-CN" altLang="en-US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2018</a:t>
            </a:r>
            <a:r>
              <a:rPr lang="zh-CN" altLang="en-US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夏）</a:t>
            </a:r>
            <a:endParaRPr lang="zh-CN" altLang="en-US" sz="12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6869" y="1127102"/>
            <a:ext cx="13346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dirty="0">
                <a:ln w="0"/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Schedule</a:t>
            </a:r>
            <a:endParaRPr lang="en-US" altLang="zh-CN" sz="2000" b="0" cap="none" spc="0" dirty="0">
              <a:ln w="0"/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-1"/>
          <p:cNvGraphicFramePr/>
          <p:nvPr>
            <p:extLst>
              <p:ext uri="{D42A27DB-BD31-4B8C-83A1-F6EECF244321}">
                <p14:modId xmlns:p14="http://schemas.microsoft.com/office/powerpoint/2010/main" val="931298561"/>
              </p:ext>
            </p:extLst>
          </p:nvPr>
        </p:nvGraphicFramePr>
        <p:xfrm>
          <a:off x="322548" y="1638708"/>
          <a:ext cx="6213475" cy="788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10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7592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2018</a:t>
                      </a:r>
                      <a:r>
                        <a:rPr lang="zh-CN" altLang="en-US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年夏 </a:t>
                      </a:r>
                      <a:r>
                        <a:rPr lang="zh-CN" altLang="en-US" sz="1800" b="1" i="0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上智大学</a:t>
                      </a:r>
                      <a:r>
                        <a:rPr lang="en-US" altLang="zh-CN" sz="1800" b="1" i="0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Stay in Tokyo</a:t>
                      </a:r>
                      <a:r>
                        <a:rPr lang="zh-CN" altLang="en-US" sz="1800" b="1" i="0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短期课程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7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第一日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全天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全员到达国际机场 </a:t>
                      </a:r>
                      <a:endParaRPr lang="en-US" altLang="zh-CN" sz="1200" b="0" i="0" u="none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（日式居酒屋）欢迎会 </a:t>
                      </a:r>
                      <a:endParaRPr lang="zh-CN" altLang="en-US" sz="1200" b="0" i="0" u="non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4953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232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第二日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全天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参观浅草寺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参观东京大学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参观秋叶原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参观东京塔 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4953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第三日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全天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上智大学课程</a:t>
                      </a:r>
                      <a:r>
                        <a:rPr lang="en-US" altLang="zh-CN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（关于地球环境）</a:t>
                      </a:r>
                    </a:p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校园参观 </a:t>
                      </a: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东京都水道局</a:t>
                      </a: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水再生中心参观</a:t>
                      </a:r>
                    </a:p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台场参观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845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第四日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全天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上智大学课程</a:t>
                      </a:r>
                      <a:r>
                        <a:rPr lang="en-US" altLang="zh-CN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②③</a:t>
                      </a: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关于媒体</a:t>
                      </a:r>
                      <a:r>
                        <a:rPr lang="en-US" altLang="ja-JP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ja-JP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経済</a:t>
                      </a: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日本新闻媒体参观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10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第五日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全天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上智大学课程</a:t>
                      </a:r>
                      <a:r>
                        <a:rPr lang="en-US" altLang="zh-CN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④⑤</a:t>
                      </a: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（日本文化）</a:t>
                      </a:r>
                    </a:p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日本传统文化体验：茶道</a:t>
                      </a:r>
                      <a:r>
                        <a:rPr lang="en-US" altLang="zh-CN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和服</a:t>
                      </a:r>
                      <a:r>
                        <a:rPr lang="en-US" altLang="zh-CN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</a:t>
                      </a:r>
                    </a:p>
                  </a:txBody>
                  <a:tcPr marL="-11811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150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第六日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全天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0" algn="l">
                        <a:buFontTx/>
                        <a:buNone/>
                      </a:pPr>
                      <a:endParaRPr lang="zh-CN" altLang="en-US" sz="1200" b="0" i="0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日本传统文化体验：茶道</a:t>
                      </a:r>
                      <a:r>
                        <a:rPr lang="en-US" altLang="zh-CN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和服</a:t>
                      </a:r>
                      <a:r>
                        <a:rPr lang="en-US" altLang="zh-CN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</a:t>
                      </a:r>
                      <a:endParaRPr lang="en-US" altLang="zh-CN" sz="1200" b="0" i="0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前往温泉酒店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36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第七日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全天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啤酒工厂见学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古都镰仓漫游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728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第八日　　　　　　　　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altLang="zh-CN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全天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自由文化研修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1332"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第九日　　　　　　　　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altLang="zh-CN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上午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明治神宫，原宿见学（自由参加）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420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 marL="0" marR="0" marT="0" marB="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下午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结业典礼，欢送派对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31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第十日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0" i="0" u="non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全天</a:t>
                      </a: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0" algn="l">
                        <a:buFontTx/>
                        <a:buNone/>
                      </a:pPr>
                      <a:r>
                        <a:rPr lang="zh-CN" altLang="en-US" sz="1200" b="0" i="0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全员前往国际机场</a:t>
                      </a:r>
                      <a:endParaRPr lang="zh-CN" altLang="en-US" sz="1200" b="0" i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4601210" y="945516"/>
            <a:ext cx="2175510" cy="1718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675281" y="965784"/>
            <a:ext cx="13436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Life Detail</a:t>
            </a:r>
            <a:endParaRPr lang="zh-CN" altLang="en-US" sz="20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4592337" y="3622041"/>
            <a:ext cx="2175510" cy="1960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4675281" y="3595870"/>
            <a:ext cx="16115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Program Fee</a:t>
            </a:r>
            <a:endParaRPr lang="zh-CN" altLang="en-US" sz="2000" b="1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59409" y="4323531"/>
            <a:ext cx="14588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227700</a:t>
            </a:r>
          </a:p>
          <a:p>
            <a:r>
              <a:rPr lang="zh-CN" altLang="en-US" sz="1200" dirty="0" smtClean="0">
                <a:ln w="0"/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（约</a:t>
            </a:r>
            <a:r>
              <a:rPr lang="en-US" altLang="zh-CN" sz="1200" dirty="0" smtClean="0">
                <a:ln w="0"/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13</a:t>
            </a:r>
            <a:r>
              <a:rPr lang="en-US" altLang="ja-JP" sz="1200" dirty="0" smtClean="0">
                <a:ln w="0"/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</a:t>
            </a:r>
            <a:r>
              <a:rPr lang="en-US" altLang="zh-CN" sz="1200" dirty="0" smtClean="0">
                <a:ln w="0"/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00</a:t>
            </a:r>
            <a:r>
              <a:rPr lang="zh-CN" altLang="en-US" sz="1200" dirty="0" smtClean="0">
                <a:ln w="0"/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人民币）</a:t>
            </a:r>
            <a:endParaRPr lang="en-US" altLang="zh-CN" sz="1200" dirty="0">
              <a:ln w="0"/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137881" y="5754159"/>
            <a:ext cx="16193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Qualification</a:t>
            </a:r>
            <a:endParaRPr lang="zh-CN" altLang="en-US" sz="20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116358" y="7442011"/>
            <a:ext cx="4402336" cy="2273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4592337" y="7432242"/>
            <a:ext cx="2162072" cy="2283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166869" y="7041901"/>
            <a:ext cx="1407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0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Instruction</a:t>
            </a:r>
            <a:endParaRPr lang="zh-CN" altLang="en-US" sz="2000" b="1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4740" y="8236488"/>
            <a:ext cx="1182766" cy="1167919"/>
          </a:xfrm>
          <a:prstGeom prst="rect">
            <a:avLst/>
          </a:prstGeom>
        </p:spPr>
      </p:pic>
      <p:sp>
        <p:nvSpPr>
          <p:cNvPr id="205" name="矩形 204"/>
          <p:cNvSpPr/>
          <p:nvPr/>
        </p:nvSpPr>
        <p:spPr>
          <a:xfrm>
            <a:off x="4531141" y="6975741"/>
            <a:ext cx="18117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Sign up</a:t>
            </a:r>
            <a:r>
              <a:rPr lang="zh-CN" alt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now</a:t>
            </a:r>
            <a:endParaRPr lang="zh-CN" altLang="en-US" sz="2400" b="1" cap="none" spc="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5449692" y="9379508"/>
            <a:ext cx="121058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CN" altLang="en-US" sz="1000" b="0" cap="none" spc="0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  <a:hlinkClick r:id="rId3"/>
              </a:rPr>
              <a:t>点击进入报名页面</a:t>
            </a:r>
            <a:endParaRPr lang="zh-CN" altLang="en-US" sz="1000" b="0" cap="none" spc="0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79702" y="7634349"/>
            <a:ext cx="438812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登陆http://www.sophia-china.org/,点击招生简章在线报名</a:t>
            </a:r>
          </a:p>
          <a:p>
            <a:pPr marL="179705" indent="-179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拨打上智大学中国联络所报名咨询电话：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上海Tel：021-5566-1085       北京Tel：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010-8069-8</a:t>
            </a:r>
            <a:r>
              <a:rPr lang="en-US" altLang="zh-CN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en-US" altLang="zh-CN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endParaRPr lang="zh-CN" alt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广州Tel：020-3826-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2404</a:t>
            </a:r>
            <a:endParaRPr lang="en-US" altLang="zh-CN" sz="1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1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合作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校学生请直接向所在大学的负责老师报名</a:t>
            </a:r>
            <a:endParaRPr lang="zh-CN" alt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556038" y="7510091"/>
            <a:ext cx="2218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duanqi@xf-world.org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www.xf-world.org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4601210" y="1254421"/>
            <a:ext cx="21666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住宿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奥林匹克青少年中心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同级别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住宿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公共交通或统一安排大巴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通信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学生需自费办理网卡或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，主办方可提供咨询服务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保险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海意外保险由主办方统一购买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54842" y="4057658"/>
            <a:ext cx="787527" cy="2628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5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日元</a:t>
            </a:r>
            <a:r>
              <a:rPr lang="en-US" altLang="zh-CN" sz="105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/JPY</a:t>
            </a:r>
            <a:endParaRPr lang="zh-CN" sz="1050" dirty="0">
              <a:ln w="0"/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图示 17"/>
          <p:cNvGraphicFramePr/>
          <p:nvPr/>
        </p:nvGraphicFramePr>
        <p:xfrm>
          <a:off x="4705863" y="8195406"/>
          <a:ext cx="670274" cy="140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5" name="矩形 54"/>
          <p:cNvSpPr/>
          <p:nvPr/>
        </p:nvSpPr>
        <p:spPr>
          <a:xfrm>
            <a:off x="0" y="-1"/>
            <a:ext cx="6858000" cy="413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aphicFrame>
        <p:nvGraphicFramePr>
          <p:cNvPr id="58" name="表格 57"/>
          <p:cNvGraphicFramePr>
            <a:graphicFrameLocks noGrp="1"/>
          </p:cNvGraphicFramePr>
          <p:nvPr/>
        </p:nvGraphicFramePr>
        <p:xfrm>
          <a:off x="147046" y="447725"/>
          <a:ext cx="4850404" cy="2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</a:rPr>
                        <a:t>Study</a:t>
                      </a:r>
                      <a:endParaRPr lang="zh-CN" altLang="en-US" dirty="0">
                        <a:solidFill>
                          <a:schemeClr val="tx1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C00000"/>
                          </a:solidFill>
                          <a:ea typeface="微软雅黑" panose="020B0503020204020204" pitchFamily="34" charset="-122"/>
                        </a:rPr>
                        <a:t>Life</a:t>
                      </a:r>
                      <a:endParaRPr lang="zh-CN" altLang="en-US" dirty="0">
                        <a:solidFill>
                          <a:srgbClr val="C00000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C00000"/>
                          </a:solidFill>
                          <a:ea typeface="微软雅黑" panose="020B0503020204020204" pitchFamily="34" charset="-122"/>
                        </a:rPr>
                        <a:t>Fee</a:t>
                      </a:r>
                      <a:endParaRPr lang="zh-CN" altLang="en-US" dirty="0">
                        <a:solidFill>
                          <a:srgbClr val="C00000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C00000"/>
                          </a:solidFill>
                          <a:ea typeface="微软雅黑" panose="020B0503020204020204" pitchFamily="34" charset="-122"/>
                        </a:rPr>
                        <a:t>Sign up</a:t>
                      </a:r>
                      <a:endParaRPr lang="zh-CN" altLang="en-US" dirty="0">
                        <a:solidFill>
                          <a:srgbClr val="C00000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08708"/>
              </p:ext>
            </p:extLst>
          </p:nvPr>
        </p:nvGraphicFramePr>
        <p:xfrm>
          <a:off x="147046" y="3629855"/>
          <a:ext cx="4371168" cy="344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6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费用包含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451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学费、项目报名费、住宿费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、在日期间交通费、欢迎欢送会餐费，接送机费用，海外意外保险费</a:t>
                      </a:r>
                      <a:r>
                        <a:rPr lang="zh-CN" altLang="en-US" sz="105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材料国际邮费等</a:t>
                      </a:r>
                      <a:endParaRPr lang="en-US" altLang="zh-CN" sz="105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接送机指定机场：东京成田或羽田机场。</a:t>
                      </a:r>
                      <a:endParaRPr lang="en-US" altLang="zh-CN" sz="105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</a:t>
                      </a:r>
                      <a:r>
                        <a:rPr lang="zh-CN" altLang="en-US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送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机指定时间：</a:t>
                      </a:r>
                      <a:endParaRPr lang="en-US" altLang="zh-CN" sz="105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endParaRPr lang="en-US" altLang="zh-CN" sz="105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接机指定时间：</a:t>
                      </a:r>
                      <a:r>
                        <a:rPr lang="en-US" altLang="zh-CN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日（</a:t>
                      </a:r>
                      <a:r>
                        <a:rPr lang="en-US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00—16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）指定时间外到达的同学需自行前往</a:t>
                      </a:r>
                      <a:r>
                        <a:rPr lang="zh-CN" altLang="en-US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住宿地点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en-US" altLang="zh-CN" sz="105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送机时间：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zh-CN" altLang="en-US" sz="105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05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  <a:endParaRPr lang="en-US" altLang="zh-CN" sz="105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zh-CN" altLang="en-US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endParaRPr lang="en-US" altLang="zh-CN" sz="105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1" kern="120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接机指定时间：</a:t>
                      </a:r>
                      <a:r>
                        <a:rPr lang="en-US" altLang="zh-CN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日（</a:t>
                      </a:r>
                      <a:r>
                        <a:rPr lang="en-US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00—16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</a:t>
                      </a:r>
                      <a:r>
                        <a:rPr lang="zh-CN" altLang="ja-JP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）指定时间外到达的同学需自行前往</a:t>
                      </a:r>
                      <a:r>
                        <a:rPr lang="zh-CN" altLang="en-US" sz="105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住宿地点。</a:t>
                      </a:r>
                      <a:endParaRPr lang="en-US" altLang="zh-CN" sz="105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送机时间：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zh-CN" altLang="en-US" sz="105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lang="zh-CN" altLang="en-US" sz="105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  <a:endParaRPr lang="en-US" altLang="zh-CN" sz="105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6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费用不含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7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签证费、国际往返机票（原则上统一订票）、个人护照办理费用、餐费、自行出行交通费、行李超重费、个人购物消费、其他“费用包含”以外的费用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147320" y="2731770"/>
            <a:ext cx="4370705" cy="703580"/>
            <a:chOff x="147214" y="2620471"/>
            <a:chExt cx="4370705" cy="782320"/>
          </a:xfrm>
        </p:grpSpPr>
        <p:sp>
          <p:nvSpPr>
            <p:cNvPr id="13" name="矩形 12"/>
            <p:cNvSpPr/>
            <p:nvPr/>
          </p:nvSpPr>
          <p:spPr>
            <a:xfrm>
              <a:off x="147214" y="2620471"/>
              <a:ext cx="995680" cy="782320"/>
            </a:xfrm>
            <a:prstGeom prst="rect">
              <a:avLst/>
            </a:prstGeom>
            <a:blipFill rotWithShape="1">
              <a:blip r:embed="rId1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259355" y="2620471"/>
              <a:ext cx="995953" cy="782319"/>
            </a:xfrm>
            <a:prstGeom prst="rect">
              <a:avLst/>
            </a:prstGeom>
            <a:blipFill rotWithShape="1">
              <a:blip r:embed="rId1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393473" y="2620472"/>
              <a:ext cx="995953" cy="782318"/>
            </a:xfrm>
            <a:prstGeom prst="rect">
              <a:avLst/>
            </a:prstGeom>
            <a:blipFill rotWithShape="1">
              <a:blip r:embed="rId1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522239" y="2620471"/>
              <a:ext cx="995680" cy="782319"/>
            </a:xfrm>
            <a:prstGeom prst="rect">
              <a:avLst/>
            </a:prstGeom>
            <a:blipFill rotWithShape="1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4350590" y="77035"/>
            <a:ext cx="623570" cy="2918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 索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23" y="-1"/>
            <a:ext cx="1427713" cy="427825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66869" y="78674"/>
            <a:ext cx="4043182" cy="2870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上智大学 Stay in Tokyo短期课程（上智</a:t>
            </a:r>
            <a:r>
              <a:rPr lang="en-US" altLang="zh-CN" sz="1200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/</a:t>
            </a:r>
            <a:r>
              <a:rPr lang="en-US" altLang="zh-CN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SIT</a:t>
            </a:r>
            <a:r>
              <a:rPr lang="zh-CN" altLang="en-US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2018</a:t>
            </a:r>
            <a:r>
              <a:rPr lang="zh-CN" altLang="en-US" sz="1200" dirty="0" smtClean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夏）</a:t>
            </a:r>
            <a:endParaRPr lang="zh-CN" altLang="en-US" sz="12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281" y="5627008"/>
            <a:ext cx="20365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全日制在校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外语能力要求英语四级相当，有日语基础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者优先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对日本文化有浓厚兴趣的学生</a:t>
            </a:r>
          </a:p>
        </p:txBody>
      </p:sp>
      <p:sp>
        <p:nvSpPr>
          <p:cNvPr id="38" name="矩形 37"/>
          <p:cNvSpPr/>
          <p:nvPr/>
        </p:nvSpPr>
        <p:spPr>
          <a:xfrm>
            <a:off x="4764674" y="5079623"/>
            <a:ext cx="176450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以上日元对人民币汇率仅供参考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请以当日银行官方价格为准</a:t>
            </a:r>
          </a:p>
        </p:txBody>
      </p:sp>
      <p:sp>
        <p:nvSpPr>
          <p:cNvPr id="34" name="矩形 33"/>
          <p:cNvSpPr/>
          <p:nvPr/>
        </p:nvSpPr>
        <p:spPr>
          <a:xfrm>
            <a:off x="166869" y="939817"/>
            <a:ext cx="4351156" cy="1703997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937</Words>
  <Application>Microsoft Macintosh PowerPoint</Application>
  <PresentationFormat>A4 纸张(210x297 毫米)</PresentationFormat>
  <Paragraphs>165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Calibri</vt:lpstr>
      <vt:lpstr>Calibri Light</vt:lpstr>
      <vt:lpstr>Impact</vt:lpstr>
      <vt:lpstr>Times New Roman</vt:lpstr>
      <vt:lpstr>Wingdings</vt:lpstr>
      <vt:lpstr>等线</vt:lpstr>
      <vt:lpstr>等线 Light</vt:lpstr>
      <vt:lpstr>黑体</vt:lpstr>
      <vt:lpstr>华文新魏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Xiangfei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 Tan</dc:creator>
  <cp:lastModifiedBy>Microsoft Office 用户</cp:lastModifiedBy>
  <cp:revision>202</cp:revision>
  <cp:lastPrinted>2018-02-28T09:33:30Z</cp:lastPrinted>
  <dcterms:created xsi:type="dcterms:W3CDTF">2017-05-04T00:43:00Z</dcterms:created>
  <dcterms:modified xsi:type="dcterms:W3CDTF">2018-02-28T09:33:32Z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